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1" r:id="rId1"/>
  </p:sldMasterIdLst>
  <p:notesMasterIdLst>
    <p:notesMasterId r:id="rId22"/>
  </p:notesMasterIdLst>
  <p:handoutMasterIdLst>
    <p:handoutMasterId r:id="rId23"/>
  </p:handoutMasterIdLst>
  <p:sldIdLst>
    <p:sldId id="256" r:id="rId2"/>
    <p:sldId id="280" r:id="rId3"/>
    <p:sldId id="265" r:id="rId4"/>
    <p:sldId id="267" r:id="rId5"/>
    <p:sldId id="268" r:id="rId6"/>
    <p:sldId id="269" r:id="rId7"/>
    <p:sldId id="266" r:id="rId8"/>
    <p:sldId id="262" r:id="rId9"/>
    <p:sldId id="271" r:id="rId10"/>
    <p:sldId id="270" r:id="rId11"/>
    <p:sldId id="281" r:id="rId12"/>
    <p:sldId id="283" r:id="rId13"/>
    <p:sldId id="272" r:id="rId14"/>
    <p:sldId id="277" r:id="rId15"/>
    <p:sldId id="273" r:id="rId16"/>
    <p:sldId id="275" r:id="rId17"/>
    <p:sldId id="278" r:id="rId18"/>
    <p:sldId id="279" r:id="rId19"/>
    <p:sldId id="276" r:id="rId20"/>
    <p:sldId id="264"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3" d="100"/>
          <a:sy n="123" d="100"/>
        </p:scale>
        <p:origin x="45" y="210"/>
      </p:cViewPr>
      <p:guideLst/>
    </p:cSldViewPr>
  </p:slideViewPr>
  <p:notesTextViewPr>
    <p:cViewPr>
      <p:scale>
        <a:sx n="3" d="2"/>
        <a:sy n="3" d="2"/>
      </p:scale>
      <p:origin x="0" y="0"/>
    </p:cViewPr>
  </p:notesTextViewPr>
  <p:notesViewPr>
    <p:cSldViewPr snapToGrid="0" showGuides="1">
      <p:cViewPr varScale="1">
        <p:scale>
          <a:sx n="61" d="100"/>
          <a:sy n="61" d="100"/>
        </p:scale>
        <p:origin x="316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23E10C-4735-4A0D-A76B-FFFBF4B6ED03}" type="datetimeFigureOut">
              <a:rPr lang="en-US" smtClean="0"/>
              <a:t>9/10/2018</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ru-RU"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735CDE-2E0B-4188-96E9-ADF9ACB826A9}" type="datetimeFigureOut">
              <a:rPr lang="ru-RU" smtClean="0"/>
              <a:t>10.09.2018</a:t>
            </a:fld>
            <a:endParaRPr lang="ru-RU"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ru-RU"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ru-RU"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1D7B6F-E65C-42E7-86A5-0A01C6C95227}" type="slidenum">
              <a:rPr lang="ru-RU" smtClean="0"/>
              <a:t>‹#›</a:t>
            </a:fld>
            <a:endParaRPr lang="ru-RU"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790F9-A699-46B8-98A8-72688250C1E0}"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83221-1EAB-49C9-A784-669332733402}" type="slidenum">
              <a:rPr lang="en-US" smtClean="0"/>
              <a:t>‹#›</a:t>
            </a:fld>
            <a:endParaRPr lang="en-US"/>
          </a:p>
        </p:txBody>
      </p:sp>
    </p:spTree>
    <p:extLst>
      <p:ext uri="{BB962C8B-B14F-4D97-AF65-F5344CB8AC3E}">
        <p14:creationId xmlns:p14="http://schemas.microsoft.com/office/powerpoint/2010/main" val="23840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MM.DD.20XX</a:t>
            </a:r>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44603457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MM.DD.20XX</a:t>
            </a:r>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15040420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endParaRPr lang="ru-RU" dirty="0"/>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dirty="0"/>
              <a:t>MONTH</a:t>
            </a:r>
            <a:br>
              <a:rPr lang="en-US" dirty="0"/>
            </a:br>
            <a:r>
              <a:rPr lang="en-US" dirty="0"/>
              <a:t>20XX</a:t>
            </a:r>
            <a:endParaRPr lang="ru-RU" dirty="0"/>
          </a:p>
        </p:txBody>
      </p:sp>
    </p:spTree>
    <p:extLst>
      <p:ext uri="{BB962C8B-B14F-4D97-AF65-F5344CB8AC3E}">
        <p14:creationId xmlns:p14="http://schemas.microsoft.com/office/powerpoint/2010/main" val="1070241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ru-RU"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ru-RU"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dirty="0"/>
              <a:t>Thank You!</a:t>
            </a:r>
            <a:endParaRPr lang="ru-RU" dirty="0"/>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ru-RU"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smtClean="0"/>
              <a:t>Click icon to add picture</a:t>
            </a:r>
            <a:endParaRPr lang="ru-RU"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88466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smtClean="0"/>
              <a:t>MM.DD.20XX</a:t>
            </a:r>
            <a:endParaRPr lang="ru-RU" dirty="0"/>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endParaRPr lang="ru-RU" dirty="0"/>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dirty="0"/>
              <a:t>Text Layout 2</a:t>
            </a:r>
            <a:endParaRPr lang="ru-RU" dirty="0"/>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ru-RU"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ru-RU"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smtClean="0"/>
              <a:t>Click icon to add picture</a:t>
            </a:r>
            <a:endParaRPr lang="ru-RU" dirty="0"/>
          </a:p>
        </p:txBody>
      </p:sp>
    </p:spTree>
    <p:extLst>
      <p:ext uri="{BB962C8B-B14F-4D97-AF65-F5344CB8AC3E}">
        <p14:creationId xmlns:p14="http://schemas.microsoft.com/office/powerpoint/2010/main" val="421424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smtClean="0"/>
              <a:t>Edit Master text styles</a:t>
            </a:r>
          </a:p>
          <a:p>
            <a:pPr lvl="1"/>
            <a:r>
              <a:rPr lang="en-US"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endParaRPr lang="ru-RU" dirty="0"/>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dirty="0"/>
              <a:t>Comparison</a:t>
            </a:r>
            <a:endParaRPr lang="ru-RU" dirty="0"/>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smtClean="0"/>
              <a:t>Edit Master text styles</a:t>
            </a:r>
          </a:p>
          <a:p>
            <a:pPr lvl="1"/>
            <a:r>
              <a:rPr lang="en-US"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ru-RU"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ru-RU" dirty="0"/>
          </a:p>
        </p:txBody>
      </p:sp>
    </p:spTree>
    <p:extLst>
      <p:ext uri="{BB962C8B-B14F-4D97-AF65-F5344CB8AC3E}">
        <p14:creationId xmlns:p14="http://schemas.microsoft.com/office/powerpoint/2010/main" val="3538970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dirty="0"/>
              <a:t>Chart Slide</a:t>
            </a:r>
            <a:endParaRPr lang="ru-RU" dirty="0"/>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smtClean="0"/>
              <a:t>Click icon to add chart</a:t>
            </a:r>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1979844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endParaRPr lang="ru-RU" dirty="0"/>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ru-RU"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ru-RU"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dirty="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dirty="0"/>
              <a:t>Big Picture</a:t>
            </a:r>
            <a:endParaRPr lang="ru-RU" dirty="0"/>
          </a:p>
        </p:txBody>
      </p:sp>
    </p:spTree>
    <p:extLst>
      <p:ext uri="{BB962C8B-B14F-4D97-AF65-F5344CB8AC3E}">
        <p14:creationId xmlns:p14="http://schemas.microsoft.com/office/powerpoint/2010/main" val="3656831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ru-RU"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ru-RU"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ru-RU"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ru-RU"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ru-RU"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ru-RU"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ru-RU"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ru-RU"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dirty="0"/>
              <a:t>Presentation</a:t>
            </a:r>
            <a:br>
              <a:rPr lang="en-US" dirty="0"/>
            </a:br>
            <a:r>
              <a:rPr lang="en-US" dirty="0"/>
              <a:t>Title</a:t>
            </a:r>
            <a:endParaRPr lang="ru-RU" dirty="0"/>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ru-RU"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ru-RU"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smtClean="0"/>
              <a:t>MM.DD.20XX</a:t>
            </a:r>
            <a:endParaRPr lang="ru-RU"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dirty="0"/>
              <a:t>Divider Slide</a:t>
            </a:r>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MM.DD.20XX</a:t>
            </a:r>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8C0CDE5-970C-4CC4-BF43-0DA127E73E82}" type="slidenum">
              <a:rPr lang="ru-RU" smtClean="0"/>
              <a:t>‹#›</a:t>
            </a:fld>
            <a:endParaRPr lang="ru-RU" dirty="0"/>
          </a:p>
        </p:txBody>
      </p:sp>
      <p:grpSp>
        <p:nvGrpSpPr>
          <p:cNvPr id="7"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8"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grpSp>
        <p:nvGrpSpPr>
          <p:cNvPr id="10"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1"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12"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13"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14"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484227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smtClean="0"/>
              <a:t>MM.DD.20XX</a:t>
            </a:r>
            <a:endParaRPr lang="ru-RU"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smtClean="0"/>
              <a:t>Click to edit Master title style</a:t>
            </a:r>
            <a:endParaRPr lang="en-US" dirty="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1442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smtClean="0"/>
              <a:t>MM.DD.20XX</a:t>
            </a:r>
            <a:endParaRPr lang="ru-RU"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smtClean="0"/>
              <a:t>Click to edit Master title style</a:t>
            </a:r>
            <a:endParaRPr lang="en-US" dirty="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66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smtClean="0"/>
              <a:t>MM.DD.20XX</a:t>
            </a:r>
            <a:endParaRPr lang="ru-RU"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smtClean="0"/>
              <a:t>Click to edit Master title style</a:t>
            </a:r>
            <a:endParaRPr lang="en-US" dirty="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233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9802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987248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smtClean="0"/>
              <a:t>MM.DD.20XX</a:t>
            </a:r>
            <a:endParaRPr lang="ru-RU"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24023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smtClean="0"/>
              <a:t>MM.DD.20XX</a:t>
            </a:r>
            <a:endParaRPr lang="ru-RU" dirty="0"/>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endParaRPr lang="ru-RU" dirty="0"/>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ru-RU" smtClean="0"/>
              <a:t>‹#›</a:t>
            </a:fld>
            <a:endParaRPr lang="ru-RU"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ru-RU"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dirty="0"/>
              <a:t>1</a:t>
            </a:r>
            <a:endParaRPr lang="ru-RU" dirty="0"/>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dirty="0"/>
              <a:t>3</a:t>
            </a:r>
            <a:endParaRPr lang="ru-RU" dirty="0"/>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smtClean="0"/>
              <a:t>Click icon to add picture</a:t>
            </a:r>
            <a:endParaRPr lang="ru-RU"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smtClean="0"/>
              <a:t>Click icon to add picture</a:t>
            </a:r>
            <a:endParaRPr lang="ru-RU"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smtClean="0"/>
              <a:t>Click icon to add picture</a:t>
            </a:r>
            <a:endParaRPr lang="ru-RU"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smtClean="0"/>
              <a:t>Click icon to add picture</a:t>
            </a:r>
            <a:endParaRPr lang="ru-RU"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dirty="0"/>
              <a:t>How to use this template</a:t>
            </a:r>
            <a:endParaRPr lang="ru-RU" dirty="0"/>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MM.DD.20XX</a:t>
            </a:r>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8C0CDE5-970C-4CC4-BF43-0DA127E73E82}" type="slidenum">
              <a:rPr lang="ru-RU" smtClean="0"/>
              <a:t>‹#›</a:t>
            </a:fld>
            <a:endParaRPr lang="ru-RU" dirty="0"/>
          </a:p>
        </p:txBody>
      </p:sp>
      <p:grpSp>
        <p:nvGrpSpPr>
          <p:cNvPr id="7"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8"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9"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grpSp>
        <p:nvGrpSpPr>
          <p:cNvPr id="10"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1"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12"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13"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14"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60022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MM.DD.20XX</a:t>
            </a:r>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8C0CDE5-970C-4CC4-BF43-0DA127E73E82}" type="slidenum">
              <a:rPr lang="ru-RU" smtClean="0"/>
              <a:t>‹#›</a:t>
            </a:fld>
            <a:endParaRPr lang="ru-RU" dirty="0"/>
          </a:p>
        </p:txBody>
      </p:sp>
      <p:grpSp>
        <p:nvGrpSpPr>
          <p:cNvPr id="8"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9"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grpSp>
        <p:nvGrpSpPr>
          <p:cNvPr id="11"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2"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13"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14"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15"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86006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MM.DD.20XX</a:t>
            </a:r>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98C0CDE5-970C-4CC4-BF43-0DA127E73E82}" type="slidenum">
              <a:rPr lang="ru-RU" smtClean="0"/>
              <a:t>‹#›</a:t>
            </a:fld>
            <a:endParaRPr lang="ru-RU" dirty="0"/>
          </a:p>
        </p:txBody>
      </p:sp>
      <p:grpSp>
        <p:nvGrpSpPr>
          <p:cNvPr id="10"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11"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2"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grpSp>
        <p:nvGrpSpPr>
          <p:cNvPr id="13"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4"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15"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16"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17"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02646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MM.DD.20XX</a:t>
            </a:r>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98C0CDE5-970C-4CC4-BF43-0DA127E73E82}" type="slidenum">
              <a:rPr lang="ru-RU" smtClean="0"/>
              <a:t>‹#›</a:t>
            </a:fld>
            <a:endParaRPr lang="ru-RU" dirty="0"/>
          </a:p>
        </p:txBody>
      </p:sp>
      <p:grpSp>
        <p:nvGrpSpPr>
          <p:cNvPr id="6"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7"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8"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grpSp>
        <p:nvGrpSpPr>
          <p:cNvPr id="9"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10"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11"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12"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13"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76338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MM.DD.20XX</a:t>
            </a:r>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98C0CDE5-970C-4CC4-BF43-0DA127E73E82}" type="slidenum">
              <a:rPr lang="ru-RU" smtClean="0"/>
              <a:t>‹#›</a:t>
            </a:fld>
            <a:endParaRPr lang="ru-RU" dirty="0"/>
          </a:p>
        </p:txBody>
      </p:sp>
      <p:grpSp>
        <p:nvGrpSpPr>
          <p:cNvPr id="5"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6"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7"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grpSp>
        <p:nvGrpSpPr>
          <p:cNvPr id="8"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9"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ru-RU" dirty="0"/>
            </a:p>
          </p:txBody>
        </p:sp>
        <p:sp>
          <p:nvSpPr>
            <p:cNvPr id="10"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ru-RU" dirty="0"/>
            </a:p>
          </p:txBody>
        </p:sp>
        <p:sp>
          <p:nvSpPr>
            <p:cNvPr id="11"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ru-RU" dirty="0"/>
            </a:p>
          </p:txBody>
        </p:sp>
        <p:sp>
          <p:nvSpPr>
            <p:cNvPr id="12"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392967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A790F9-A699-46B8-98A8-72688250C1E0}"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8C0CDE5-970C-4CC4-BF43-0DA127E73E82}" type="slidenum">
              <a:rPr lang="ru-RU" smtClean="0"/>
              <a:t>‹#›</a:t>
            </a:fld>
            <a:endParaRPr lang="ru-RU" dirty="0"/>
          </a:p>
        </p:txBody>
      </p:sp>
      <p:grpSp>
        <p:nvGrpSpPr>
          <p:cNvPr id="8"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9"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
        <p:nvSpPr>
          <p:cNvPr id="11"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ru-RU" dirty="0"/>
          </a:p>
        </p:txBody>
      </p:sp>
      <p:sp>
        <p:nvSpPr>
          <p:cNvPr id="12"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ru-RU" dirty="0"/>
          </a:p>
        </p:txBody>
      </p:sp>
      <p:sp>
        <p:nvSpPr>
          <p:cNvPr id="13"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ru-RU" dirty="0"/>
          </a:p>
        </p:txBody>
      </p:sp>
      <p:sp>
        <p:nvSpPr>
          <p:cNvPr id="14"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ru-RU" dirty="0"/>
          </a:p>
        </p:txBody>
      </p:sp>
    </p:spTree>
    <p:extLst>
      <p:ext uri="{BB962C8B-B14F-4D97-AF65-F5344CB8AC3E}">
        <p14:creationId xmlns:p14="http://schemas.microsoft.com/office/powerpoint/2010/main" val="253842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A790F9-A699-46B8-98A8-72688250C1E0}"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8C0CDE5-970C-4CC4-BF43-0DA127E73E82}" type="slidenum">
              <a:rPr lang="ru-RU" smtClean="0"/>
              <a:t>‹#›</a:t>
            </a:fld>
            <a:endParaRPr lang="ru-RU" dirty="0"/>
          </a:p>
        </p:txBody>
      </p:sp>
      <p:grpSp>
        <p:nvGrpSpPr>
          <p:cNvPr id="8"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9"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ru-RU" dirty="0"/>
            </a:p>
          </p:txBody>
        </p:sp>
        <p:sp>
          <p:nvSpPr>
            <p:cNvPr id="10"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251241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MM.DD.20XX</a:t>
            </a:r>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0CDE5-970C-4CC4-BF43-0DA127E73E82}" type="slidenum">
              <a:rPr lang="ru-RU" smtClean="0"/>
              <a:pPr/>
              <a:t>‹#›</a:t>
            </a:fld>
            <a:endParaRPr lang="ru-RU" dirty="0"/>
          </a:p>
        </p:txBody>
      </p:sp>
    </p:spTree>
    <p:extLst>
      <p:ext uri="{BB962C8B-B14F-4D97-AF65-F5344CB8AC3E}">
        <p14:creationId xmlns:p14="http://schemas.microsoft.com/office/powerpoint/2010/main" val="17932485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8" r:id="rId13"/>
    <p:sldLayoutId id="2147483652" r:id="rId14"/>
    <p:sldLayoutId id="2147483653" r:id="rId15"/>
    <p:sldLayoutId id="2147483654" r:id="rId16"/>
    <p:sldLayoutId id="2147483655" r:id="rId17"/>
    <p:sldLayoutId id="2147483662" r:id="rId18"/>
    <p:sldLayoutId id="2147483663" r:id="rId19"/>
    <p:sldLayoutId id="2147483664" r:id="rId20"/>
    <p:sldLayoutId id="2147483665" r:id="rId21"/>
    <p:sldLayoutId id="2147483666" r:id="rId22"/>
    <p:sldLayoutId id="2147483669" r:id="rId23"/>
    <p:sldLayoutId id="2147483670" r:id="rId24"/>
    <p:sldLayoutId id="2147483667" r:id="rId25"/>
    <p:sldLayoutId id="2147483668" r:id="rId26"/>
    <p:sldLayoutId id="2147483660"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normAutofit lnSpcReduction="10000"/>
          </a:bodyPr>
          <a:lstStyle/>
          <a:p>
            <a:r>
              <a:rPr lang="en-US" dirty="0" smtClean="0"/>
              <a:t>Beth Joseph</a:t>
            </a:r>
          </a:p>
          <a:p>
            <a:r>
              <a:rPr lang="en-US" dirty="0" smtClean="0"/>
              <a:t>Angela Landry</a:t>
            </a:r>
            <a:endParaRPr lang="ru-RU" dirty="0"/>
          </a:p>
        </p:txBody>
      </p:sp>
      <p:pic>
        <p:nvPicPr>
          <p:cNvPr id="9" name="Picture Placeholder 8" descr="Kids on Desk Looking at Notebook">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a:stretch/>
        </p:blipFill>
        <p:spPr>
          <a:xfrm>
            <a:off x="90" y="1115082"/>
            <a:ext cx="6192891" cy="5314602"/>
          </a:xfrm>
        </p:spPr>
      </p:pic>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a:xfrm rot="840000">
            <a:off x="6827969" y="2377704"/>
            <a:ext cx="5223513" cy="2978147"/>
          </a:xfrm>
        </p:spPr>
        <p:txBody>
          <a:bodyPr>
            <a:normAutofit/>
          </a:bodyPr>
          <a:lstStyle/>
          <a:p>
            <a:pPr algn="ctr"/>
            <a:r>
              <a:rPr lang="en-US" sz="4000" dirty="0" smtClean="0">
                <a:solidFill>
                  <a:schemeClr val="accent1">
                    <a:lumMod val="50000"/>
                  </a:schemeClr>
                </a:solidFill>
                <a:latin typeface="Rockwell" panose="02060603020205020403" pitchFamily="18" charset="0"/>
              </a:rPr>
              <a:t>Title II - A</a:t>
            </a:r>
            <a:r>
              <a:rPr lang="en-US" sz="4000" dirty="0" smtClean="0">
                <a:solidFill>
                  <a:schemeClr val="accent1">
                    <a:lumMod val="50000"/>
                  </a:schemeClr>
                </a:solidFill>
              </a:rPr>
              <a:t/>
            </a:r>
            <a:br>
              <a:rPr lang="en-US" sz="4000" dirty="0" smtClean="0">
                <a:solidFill>
                  <a:schemeClr val="accent1">
                    <a:lumMod val="50000"/>
                  </a:schemeClr>
                </a:solidFill>
              </a:rPr>
            </a:br>
            <a:r>
              <a:rPr lang="en-US" sz="2400" dirty="0" smtClean="0">
                <a:solidFill>
                  <a:schemeClr val="accent1">
                    <a:lumMod val="50000"/>
                  </a:schemeClr>
                </a:solidFill>
              </a:rPr>
              <a:t>Preparing, Training, and Recruiting High Quality Teachers, Principals, or Other School Leaders</a:t>
            </a:r>
            <a:br>
              <a:rPr lang="en-US" sz="2400" dirty="0" smtClean="0">
                <a:solidFill>
                  <a:schemeClr val="accent1">
                    <a:lumMod val="50000"/>
                  </a:schemeClr>
                </a:solidFill>
              </a:rPr>
            </a:br>
            <a:r>
              <a:rPr lang="en-US" sz="1200" dirty="0" smtClean="0">
                <a:solidFill>
                  <a:schemeClr val="tx1"/>
                </a:solidFill>
              </a:rPr>
              <a:t>Sec. 2101</a:t>
            </a:r>
            <a:r>
              <a:rPr lang="en-US" dirty="0" smtClean="0"/>
              <a:t/>
            </a:r>
            <a:br>
              <a:rPr lang="en-US" dirty="0" smtClean="0"/>
            </a:br>
            <a:endParaRPr lang="ru-RU" dirty="0"/>
          </a:p>
        </p:txBody>
      </p:sp>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437117" y="399735"/>
            <a:ext cx="1590077" cy="1597307"/>
          </a:xfrm>
          <a:solidFill>
            <a:schemeClr val="accent1"/>
          </a:solidFill>
        </p:spPr>
        <p:txBody>
          <a:bodyPr>
            <a:normAutofit fontScale="77500" lnSpcReduction="20000"/>
          </a:bodyPr>
          <a:lstStyle/>
          <a:p>
            <a:r>
              <a:rPr lang="en-US" dirty="0" smtClean="0"/>
              <a:t>Federal Programs Fall Conference</a:t>
            </a:r>
          </a:p>
          <a:p>
            <a:r>
              <a:rPr lang="en-US" dirty="0" smtClean="0"/>
              <a:t>September 2018</a:t>
            </a:r>
            <a:endParaRPr lang="ru-RU" dirty="0"/>
          </a:p>
        </p:txBody>
      </p:sp>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10</a:t>
            </a:fld>
            <a:endParaRPr lang="ru-RU" dirty="0"/>
          </a:p>
        </p:txBody>
      </p:sp>
      <p:sp>
        <p:nvSpPr>
          <p:cNvPr id="3" name="TextBox 2"/>
          <p:cNvSpPr txBox="1"/>
          <p:nvPr/>
        </p:nvSpPr>
        <p:spPr>
          <a:xfrm>
            <a:off x="3023118" y="1213658"/>
            <a:ext cx="7933058" cy="5262979"/>
          </a:xfrm>
          <a:prstGeom prst="rect">
            <a:avLst/>
          </a:prstGeom>
          <a:noFill/>
        </p:spPr>
        <p:txBody>
          <a:bodyPr wrap="square" rtlCol="0">
            <a:spAutoFit/>
          </a:bodyPr>
          <a:lstStyle/>
          <a:p>
            <a:pPr algn="ctr"/>
            <a:r>
              <a:rPr lang="en-US" sz="2400" b="1" dirty="0" smtClean="0">
                <a:latin typeface="+mj-lt"/>
              </a:rPr>
              <a:t>Title II-A </a:t>
            </a:r>
          </a:p>
          <a:p>
            <a:pPr algn="ctr"/>
            <a:r>
              <a:rPr lang="en-US" sz="2400" b="1" dirty="0" smtClean="0">
                <a:latin typeface="+mj-lt"/>
              </a:rPr>
              <a:t>Local Applications</a:t>
            </a:r>
          </a:p>
          <a:p>
            <a:pPr algn="ctr"/>
            <a:r>
              <a:rPr lang="en-US" sz="1200" dirty="0" smtClean="0">
                <a:latin typeface="+mj-lt"/>
              </a:rPr>
              <a:t>                   Sec. 2102(b)</a:t>
            </a:r>
          </a:p>
          <a:p>
            <a:pPr algn="ctr"/>
            <a:endParaRPr lang="en-US" sz="1200" dirty="0">
              <a:solidFill>
                <a:schemeClr val="accent4">
                  <a:lumMod val="50000"/>
                </a:schemeClr>
              </a:solidFill>
              <a:latin typeface="+mj-lt"/>
            </a:endParaRPr>
          </a:p>
          <a:p>
            <a:r>
              <a:rPr lang="en-US" b="1" dirty="0">
                <a:solidFill>
                  <a:schemeClr val="accent1"/>
                </a:solidFill>
                <a:latin typeface="+mj-lt"/>
              </a:rPr>
              <a:t>LEA Application shall include a description of:</a:t>
            </a:r>
          </a:p>
          <a:p>
            <a:pPr marL="742950" lvl="1" indent="-285750">
              <a:buFont typeface="Arial" panose="020B0604020202020204" pitchFamily="34" charset="0"/>
              <a:buChar char="•"/>
            </a:pPr>
            <a:r>
              <a:rPr lang="en-US" b="1" dirty="0">
                <a:solidFill>
                  <a:schemeClr val="accent1"/>
                </a:solidFill>
                <a:latin typeface="+mj-lt"/>
              </a:rPr>
              <a:t>Activities, aligned to standards</a:t>
            </a:r>
          </a:p>
          <a:p>
            <a:pPr marL="742950" lvl="1" indent="-285750">
              <a:buFont typeface="Arial" panose="020B0604020202020204" pitchFamily="34" charset="0"/>
              <a:buChar char="•"/>
            </a:pPr>
            <a:r>
              <a:rPr lang="en-US" b="1" dirty="0">
                <a:solidFill>
                  <a:schemeClr val="accent1"/>
                </a:solidFill>
                <a:latin typeface="+mj-lt"/>
              </a:rPr>
              <a:t>PD for  teachers, principals and leaders</a:t>
            </a:r>
          </a:p>
          <a:p>
            <a:pPr marL="742950" lvl="1" indent="-285750">
              <a:buFont typeface="Arial" panose="020B0604020202020204" pitchFamily="34" charset="0"/>
              <a:buChar char="•"/>
            </a:pPr>
            <a:r>
              <a:rPr lang="en-US" b="1" dirty="0">
                <a:solidFill>
                  <a:schemeClr val="accent1"/>
                </a:solidFill>
                <a:latin typeface="+mj-lt"/>
              </a:rPr>
              <a:t>Priority to schools</a:t>
            </a:r>
          </a:p>
          <a:p>
            <a:pPr marL="747713" lvl="2" indent="-285750">
              <a:buFont typeface="Arial" panose="020B0604020202020204" pitchFamily="34" charset="0"/>
              <a:buChar char="•"/>
            </a:pPr>
            <a:r>
              <a:rPr lang="en-US" b="1" dirty="0">
                <a:solidFill>
                  <a:schemeClr val="accent1"/>
                </a:solidFill>
                <a:latin typeface="+mj-lt"/>
              </a:rPr>
              <a:t>Comprehensive and targeted support</a:t>
            </a:r>
          </a:p>
          <a:p>
            <a:pPr marL="742950" lvl="1" indent="-285750">
              <a:buFont typeface="Arial" panose="020B0604020202020204" pitchFamily="34" charset="0"/>
              <a:buChar char="•"/>
            </a:pPr>
            <a:r>
              <a:rPr lang="en-US" b="1" dirty="0">
                <a:solidFill>
                  <a:schemeClr val="accent1"/>
                </a:solidFill>
                <a:latin typeface="+mj-lt"/>
              </a:rPr>
              <a:t>Use of data to improve activities</a:t>
            </a:r>
          </a:p>
          <a:p>
            <a:r>
              <a:rPr lang="en-US" b="1" dirty="0">
                <a:solidFill>
                  <a:schemeClr val="accent1"/>
                </a:solidFill>
                <a:latin typeface="+mj-lt"/>
              </a:rPr>
              <a:t>Assurances </a:t>
            </a:r>
          </a:p>
          <a:p>
            <a:pPr marL="742950" lvl="1" indent="-285750">
              <a:buFont typeface="Arial" panose="020B0604020202020204" pitchFamily="34" charset="0"/>
              <a:buChar char="•"/>
            </a:pPr>
            <a:r>
              <a:rPr lang="en-US" b="1" dirty="0">
                <a:solidFill>
                  <a:schemeClr val="accent1"/>
                </a:solidFill>
                <a:latin typeface="+mj-lt"/>
              </a:rPr>
              <a:t>Assurance regarding  Equitable Participation</a:t>
            </a:r>
          </a:p>
          <a:p>
            <a:pPr marL="742950" lvl="1" indent="-285750">
              <a:buFont typeface="Arial" panose="020B0604020202020204" pitchFamily="34" charset="0"/>
              <a:buChar char="•"/>
            </a:pPr>
            <a:r>
              <a:rPr lang="en-US" b="1" dirty="0">
                <a:solidFill>
                  <a:schemeClr val="accent1"/>
                </a:solidFill>
                <a:latin typeface="+mj-lt"/>
              </a:rPr>
              <a:t>Assurance PD coordinated</a:t>
            </a:r>
          </a:p>
          <a:p>
            <a:r>
              <a:rPr lang="en-US" b="1" dirty="0">
                <a:solidFill>
                  <a:schemeClr val="accent1"/>
                </a:solidFill>
                <a:latin typeface="+mj-lt"/>
              </a:rPr>
              <a:t>Sec. 2103 (b)</a:t>
            </a:r>
          </a:p>
          <a:p>
            <a:r>
              <a:rPr lang="en-US" b="1" dirty="0">
                <a:solidFill>
                  <a:schemeClr val="accent1"/>
                </a:solidFill>
                <a:latin typeface="+mj-lt"/>
              </a:rPr>
              <a:t>Must </a:t>
            </a:r>
            <a:r>
              <a:rPr lang="en-US" b="1" dirty="0" smtClean="0">
                <a:solidFill>
                  <a:schemeClr val="accent1"/>
                </a:solidFill>
                <a:latin typeface="+mj-lt"/>
              </a:rPr>
              <a:t>address </a:t>
            </a:r>
            <a:r>
              <a:rPr lang="en-US" b="1" dirty="0">
                <a:solidFill>
                  <a:schemeClr val="accent1"/>
                </a:solidFill>
                <a:latin typeface="+mj-lt"/>
              </a:rPr>
              <a:t>needs </a:t>
            </a:r>
            <a:r>
              <a:rPr lang="en-US" b="1" dirty="0" smtClean="0">
                <a:solidFill>
                  <a:schemeClr val="accent1"/>
                </a:solidFill>
                <a:latin typeface="+mj-lt"/>
              </a:rPr>
              <a:t>of all </a:t>
            </a:r>
            <a:r>
              <a:rPr lang="en-US" b="1" dirty="0">
                <a:solidFill>
                  <a:schemeClr val="accent1"/>
                </a:solidFill>
                <a:latin typeface="+mj-lt"/>
              </a:rPr>
              <a:t>students including	 </a:t>
            </a:r>
          </a:p>
          <a:p>
            <a:pPr marL="749300" lvl="2" indent="-285750">
              <a:buFont typeface="Arial" panose="020B0604020202020204" pitchFamily="34" charset="0"/>
              <a:buChar char="•"/>
            </a:pPr>
            <a:r>
              <a:rPr lang="en-US" b="1" dirty="0">
                <a:solidFill>
                  <a:schemeClr val="accent1"/>
                </a:solidFill>
                <a:latin typeface="+mj-lt"/>
              </a:rPr>
              <a:t> ELs</a:t>
            </a:r>
          </a:p>
          <a:p>
            <a:pPr marL="749300" lvl="2" indent="-285750">
              <a:buFont typeface="Arial" panose="020B0604020202020204" pitchFamily="34" charset="0"/>
              <a:buChar char="•"/>
            </a:pPr>
            <a:r>
              <a:rPr lang="en-US" b="1" dirty="0">
                <a:solidFill>
                  <a:schemeClr val="accent1"/>
                </a:solidFill>
                <a:latin typeface="+mj-lt"/>
              </a:rPr>
              <a:t> Students with disabilities</a:t>
            </a:r>
          </a:p>
          <a:p>
            <a:pPr marL="749300" lvl="2" indent="-285750">
              <a:buFont typeface="Arial" panose="020B0604020202020204" pitchFamily="34" charset="0"/>
              <a:buChar char="•"/>
            </a:pPr>
            <a:r>
              <a:rPr lang="en-US" b="1" dirty="0">
                <a:solidFill>
                  <a:schemeClr val="accent1"/>
                </a:solidFill>
                <a:latin typeface="+mj-lt"/>
              </a:rPr>
              <a:t> Gifted and Talented</a:t>
            </a:r>
          </a:p>
          <a:p>
            <a:pPr algn="ctr"/>
            <a:endParaRPr lang="en-US" sz="1200" dirty="0">
              <a:solidFill>
                <a:schemeClr val="accent1"/>
              </a:solidFill>
              <a:latin typeface="+mj-lt"/>
            </a:endParaRPr>
          </a:p>
        </p:txBody>
      </p:sp>
    </p:spTree>
    <p:extLst>
      <p:ext uri="{BB962C8B-B14F-4D97-AF65-F5344CB8AC3E}">
        <p14:creationId xmlns:p14="http://schemas.microsoft.com/office/powerpoint/2010/main" val="2489645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11</a:t>
            </a:fld>
            <a:endParaRPr lang="ru-RU"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071109342"/>
              </p:ext>
            </p:extLst>
          </p:nvPr>
        </p:nvGraphicFramePr>
        <p:xfrm>
          <a:off x="0" y="1"/>
          <a:ext cx="12192000" cy="6356350"/>
        </p:xfrm>
        <a:graphic>
          <a:graphicData uri="http://schemas.openxmlformats.org/presentationml/2006/ole">
            <mc:AlternateContent xmlns:mc="http://schemas.openxmlformats.org/markup-compatibility/2006">
              <mc:Choice xmlns:v="urn:schemas-microsoft-com:vml" Requires="v">
                <p:oleObj spid="_x0000_s2056" name="Presentation" r:id="rId3" imgW="6350040" imgH="3571920" progId="PowerPoint.Show.12">
                  <p:embed/>
                </p:oleObj>
              </mc:Choice>
              <mc:Fallback>
                <p:oleObj name="Presentation" r:id="rId3" imgW="6350040" imgH="3571920" progId="PowerPoint.Show.12">
                  <p:embed/>
                  <p:pic>
                    <p:nvPicPr>
                      <p:cNvPr id="0" name=""/>
                      <p:cNvPicPr/>
                      <p:nvPr/>
                    </p:nvPicPr>
                    <p:blipFill>
                      <a:blip r:embed="rId4"/>
                      <a:stretch>
                        <a:fillRect/>
                      </a:stretch>
                    </p:blipFill>
                    <p:spPr>
                      <a:xfrm>
                        <a:off x="0" y="1"/>
                        <a:ext cx="12192000" cy="6356350"/>
                      </a:xfrm>
                      <a:prstGeom prst="rect">
                        <a:avLst/>
                      </a:prstGeom>
                      <a:solidFill>
                        <a:srgbClr val="FFFF00"/>
                      </a:solidFill>
                    </p:spPr>
                  </p:pic>
                </p:oleObj>
              </mc:Fallback>
            </mc:AlternateContent>
          </a:graphicData>
        </a:graphic>
      </p:graphicFrame>
      <p:sp>
        <p:nvSpPr>
          <p:cNvPr id="5" name="Right Arrow 4"/>
          <p:cNvSpPr/>
          <p:nvPr/>
        </p:nvSpPr>
        <p:spPr>
          <a:xfrm>
            <a:off x="191193" y="3616036"/>
            <a:ext cx="282632" cy="1828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n>
                <a:solidFill>
                  <a:srgbClr val="00B050"/>
                </a:solidFill>
              </a:ln>
              <a:solidFill>
                <a:srgbClr val="FFFF00"/>
              </a:solidFill>
            </a:endParaRPr>
          </a:p>
        </p:txBody>
      </p:sp>
    </p:spTree>
    <p:extLst>
      <p:ext uri="{BB962C8B-B14F-4D97-AF65-F5344CB8AC3E}">
        <p14:creationId xmlns:p14="http://schemas.microsoft.com/office/powerpoint/2010/main" val="649055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eGap</a:t>
            </a:r>
            <a:endParaRPr lang="en-US"/>
          </a:p>
        </p:txBody>
      </p:sp>
      <p:pic>
        <p:nvPicPr>
          <p:cNvPr id="5" name="Picture Placeholder 4" descr="eGap"/>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587829" y="313509"/>
            <a:ext cx="10097588" cy="5917474"/>
          </a:xfrm>
        </p:spPr>
      </p:pic>
    </p:spTree>
    <p:extLst>
      <p:ext uri="{BB962C8B-B14F-4D97-AF65-F5344CB8AC3E}">
        <p14:creationId xmlns:p14="http://schemas.microsoft.com/office/powerpoint/2010/main" val="142315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pPr/>
              <a:t>13</a:t>
            </a:fld>
            <a:endParaRPr lang="ru-RU" dirty="0"/>
          </a:p>
        </p:txBody>
      </p:sp>
      <p:sp>
        <p:nvSpPr>
          <p:cNvPr id="3" name="Rectangle 2"/>
          <p:cNvSpPr/>
          <p:nvPr/>
        </p:nvSpPr>
        <p:spPr>
          <a:xfrm>
            <a:off x="996819" y="2967335"/>
            <a:ext cx="10198369" cy="1107996"/>
          </a:xfrm>
          <a:prstGeom prst="rect">
            <a:avLst/>
          </a:prstGeom>
          <a:noFill/>
        </p:spPr>
        <p:txBody>
          <a:bodyPr wrap="none" lIns="91440" tIns="45720" rIns="91440" bIns="45720">
            <a:spAutoFit/>
          </a:bodyPr>
          <a:lstStyle/>
          <a:p>
            <a:pPr algn="ctr"/>
            <a:r>
              <a:rPr lang="en-US" sz="6600" b="1"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LEA Allowable Uses of Funds</a:t>
            </a:r>
            <a:endParaRPr lang="en-US" sz="66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4" name="Picture 3" descr="Clipart - Olympics for Capitalis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060" y="906087"/>
            <a:ext cx="2391019" cy="1230283"/>
          </a:xfrm>
          <a:prstGeom prst="rect">
            <a:avLst/>
          </a:prstGeom>
        </p:spPr>
      </p:pic>
      <p:pic>
        <p:nvPicPr>
          <p:cNvPr id="6" name="Picture 5" descr="Promontory Financial Group Paid More Than $900 Million f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989" y="4075331"/>
            <a:ext cx="3084021" cy="2579641"/>
          </a:xfrm>
          <a:prstGeom prst="rect">
            <a:avLst/>
          </a:prstGeom>
        </p:spPr>
      </p:pic>
      <p:pic>
        <p:nvPicPr>
          <p:cNvPr id="7" name="Picture 6" descr="Clipart - &lt;strong&gt;money&lt;/strong&gt; b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038" y="574815"/>
            <a:ext cx="1300317" cy="1768137"/>
          </a:xfrm>
          <a:prstGeom prst="rect">
            <a:avLst/>
          </a:prstGeom>
        </p:spPr>
      </p:pic>
    </p:spTree>
    <p:extLst>
      <p:ext uri="{BB962C8B-B14F-4D97-AF65-F5344CB8AC3E}">
        <p14:creationId xmlns:p14="http://schemas.microsoft.com/office/powerpoint/2010/main" val="448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14</a:t>
            </a:fld>
            <a:endParaRPr lang="ru-RU" dirty="0"/>
          </a:p>
        </p:txBody>
      </p:sp>
      <p:graphicFrame>
        <p:nvGraphicFramePr>
          <p:cNvPr id="3" name="Object 2"/>
          <p:cNvGraphicFramePr>
            <a:graphicFrameLocks noChangeAspect="1"/>
          </p:cNvGraphicFramePr>
          <p:nvPr>
            <p:extLst>
              <p:ext uri="{D42A27DB-BD31-4B8C-83A1-F6EECF244321}">
                <p14:modId xmlns:p14="http://schemas.microsoft.com/office/powerpoint/2010/main" val="318020640"/>
              </p:ext>
            </p:extLst>
          </p:nvPr>
        </p:nvGraphicFramePr>
        <p:xfrm>
          <a:off x="3841461" y="843829"/>
          <a:ext cx="4425950" cy="5418137"/>
        </p:xfrm>
        <a:graphic>
          <a:graphicData uri="http://schemas.openxmlformats.org/presentationml/2006/ole">
            <mc:AlternateContent xmlns:mc="http://schemas.openxmlformats.org/markup-compatibility/2006">
              <mc:Choice xmlns:v="urn:schemas-microsoft-com:vml" Requires="v">
                <p:oleObj spid="_x0000_s1035" name="Document" r:id="rId3" imgW="7101435" imgH="8692941" progId="Word.Document.12">
                  <p:embed/>
                </p:oleObj>
              </mc:Choice>
              <mc:Fallback>
                <p:oleObj name="Document" r:id="rId3" imgW="7101435" imgH="8692941" progId="Word.Document.12">
                  <p:embed/>
                  <p:pic>
                    <p:nvPicPr>
                      <p:cNvPr id="0" name=""/>
                      <p:cNvPicPr/>
                      <p:nvPr/>
                    </p:nvPicPr>
                    <p:blipFill>
                      <a:blip r:embed="rId4"/>
                      <a:stretch>
                        <a:fillRect/>
                      </a:stretch>
                    </p:blipFill>
                    <p:spPr>
                      <a:xfrm>
                        <a:off x="3841461" y="843829"/>
                        <a:ext cx="4425950" cy="5418137"/>
                      </a:xfrm>
                      <a:prstGeom prst="rect">
                        <a:avLst/>
                      </a:prstGeom>
                    </p:spPr>
                  </p:pic>
                </p:oleObj>
              </mc:Fallback>
            </mc:AlternateContent>
          </a:graphicData>
        </a:graphic>
      </p:graphicFrame>
    </p:spTree>
    <p:extLst>
      <p:ext uri="{BB962C8B-B14F-4D97-AF65-F5344CB8AC3E}">
        <p14:creationId xmlns:p14="http://schemas.microsoft.com/office/powerpoint/2010/main" val="361452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15</a:t>
            </a:fld>
            <a:endParaRPr lang="ru-RU" dirty="0"/>
          </a:p>
        </p:txBody>
      </p:sp>
      <p:sp>
        <p:nvSpPr>
          <p:cNvPr id="5" name="TextBox 4"/>
          <p:cNvSpPr txBox="1"/>
          <p:nvPr/>
        </p:nvSpPr>
        <p:spPr>
          <a:xfrm>
            <a:off x="2335876" y="1180407"/>
            <a:ext cx="8595360" cy="4593565"/>
          </a:xfrm>
          <a:prstGeom prst="rect">
            <a:avLst/>
          </a:prstGeom>
          <a:noFill/>
        </p:spPr>
        <p:txBody>
          <a:bodyPr wrap="square" rtlCol="0">
            <a:spAutoFit/>
          </a:bodyPr>
          <a:lstStyle/>
          <a:p>
            <a:pPr algn="ctr"/>
            <a:r>
              <a:rPr lang="en-US" sz="3600" b="1" dirty="0" smtClean="0">
                <a:solidFill>
                  <a:srgbClr val="0070C0"/>
                </a:solidFill>
                <a:latin typeface="+mj-lt"/>
              </a:rPr>
              <a:t>Teacher and Paraprofessional Qualifications</a:t>
            </a:r>
          </a:p>
          <a:p>
            <a:pPr algn="ctr"/>
            <a:r>
              <a:rPr lang="en-US" sz="1050" b="1" dirty="0" smtClean="0">
                <a:latin typeface="+mj-lt"/>
              </a:rPr>
              <a:t>Sec. 1111(g)(2)(J)</a:t>
            </a:r>
          </a:p>
          <a:p>
            <a:pPr algn="ctr"/>
            <a:endParaRPr lang="en-US" sz="1050" b="1" dirty="0">
              <a:latin typeface="+mj-lt"/>
            </a:endParaRPr>
          </a:p>
          <a:p>
            <a:endParaRPr lang="en-US" sz="1050" b="1" dirty="0">
              <a:latin typeface="+mj-lt"/>
            </a:endParaRPr>
          </a:p>
          <a:p>
            <a:endParaRPr lang="en-US" sz="1050" b="1" dirty="0" smtClean="0">
              <a:latin typeface="+mj-lt"/>
            </a:endParaRPr>
          </a:p>
          <a:p>
            <a:pPr marL="285750" indent="-285750">
              <a:buFont typeface="Arial" panose="020B0604020202020204" pitchFamily="34" charset="0"/>
              <a:buChar char="•"/>
            </a:pPr>
            <a:r>
              <a:rPr lang="en-US" b="1" dirty="0">
                <a:latin typeface="Comic Sans MS" panose="030F0702030302020204" pitchFamily="66" charset="0"/>
              </a:rPr>
              <a:t>All teachers working in a program supported with funds under this part must meet applicable State certification and licensure requirements, including any requirements for certification obtained through alternative routes to certification; for the grade levels and subject areas in which the teacher provides </a:t>
            </a:r>
            <a:r>
              <a:rPr lang="en-US" b="1" dirty="0" smtClean="0">
                <a:latin typeface="Comic Sans MS" panose="030F0702030302020204" pitchFamily="66" charset="0"/>
              </a:rPr>
              <a:t>instruction.</a:t>
            </a:r>
            <a:endParaRPr lang="en-US" b="1" dirty="0">
              <a:latin typeface="Comic Sans MS" panose="030F0702030302020204" pitchFamily="66" charset="0"/>
            </a:endParaRPr>
          </a:p>
          <a:p>
            <a:endParaRPr lang="en-US" b="1" dirty="0">
              <a:latin typeface="Comic Sans MS" panose="030F0702030302020204" pitchFamily="66" charset="0"/>
            </a:endParaRPr>
          </a:p>
          <a:p>
            <a:pPr marL="285750" indent="-285750">
              <a:buFont typeface="Arial" panose="020B0604020202020204" pitchFamily="34" charset="0"/>
              <a:buChar char="•"/>
            </a:pPr>
            <a:r>
              <a:rPr lang="en-US" b="1" dirty="0">
                <a:latin typeface="Comic Sans MS" panose="030F0702030302020204" pitchFamily="66" charset="0"/>
              </a:rPr>
              <a:t>All paraprofessionals working in a program supported with funds under this part must meet qualifications that were in place on the day before the date of enactment of the Every Student Succeeds Act.</a:t>
            </a:r>
          </a:p>
          <a:p>
            <a:endParaRPr lang="en-US" sz="1050" b="1" dirty="0">
              <a:latin typeface="+mj-lt"/>
            </a:endParaRPr>
          </a:p>
          <a:p>
            <a:endParaRPr lang="en-US" sz="1050" b="1" dirty="0" smtClean="0">
              <a:latin typeface="+mj-lt"/>
            </a:endParaRPr>
          </a:p>
          <a:p>
            <a:endParaRPr lang="en-US" sz="1050" b="1" dirty="0">
              <a:latin typeface="+mj-lt"/>
            </a:endParaRPr>
          </a:p>
          <a:p>
            <a:endParaRPr lang="en-US" sz="1050" b="1" dirty="0" smtClean="0">
              <a:latin typeface="+mj-lt"/>
            </a:endParaRPr>
          </a:p>
          <a:p>
            <a:endParaRPr lang="en-US" sz="1050" b="1" dirty="0">
              <a:latin typeface="+mj-lt"/>
            </a:endParaRPr>
          </a:p>
        </p:txBody>
      </p:sp>
    </p:spTree>
    <p:extLst>
      <p:ext uri="{BB962C8B-B14F-4D97-AF65-F5344CB8AC3E}">
        <p14:creationId xmlns:p14="http://schemas.microsoft.com/office/powerpoint/2010/main" val="1594838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16</a:t>
            </a:fld>
            <a:endParaRPr lang="ru-RU" dirty="0"/>
          </a:p>
        </p:txBody>
      </p:sp>
      <p:sp>
        <p:nvSpPr>
          <p:cNvPr id="3" name="TextBox 2"/>
          <p:cNvSpPr txBox="1"/>
          <p:nvPr/>
        </p:nvSpPr>
        <p:spPr>
          <a:xfrm>
            <a:off x="2244436" y="1687484"/>
            <a:ext cx="8595360" cy="3908762"/>
          </a:xfrm>
          <a:prstGeom prst="rect">
            <a:avLst/>
          </a:prstGeom>
          <a:noFill/>
        </p:spPr>
        <p:txBody>
          <a:bodyPr wrap="square" rtlCol="0">
            <a:spAutoFit/>
          </a:bodyPr>
          <a:lstStyle/>
          <a:p>
            <a:r>
              <a:rPr lang="en-US" dirty="0" smtClean="0">
                <a:latin typeface="+mj-lt"/>
              </a:rPr>
              <a:t>In order to be employed as an </a:t>
            </a:r>
            <a:r>
              <a:rPr lang="en-US" u="sng" dirty="0" smtClean="0">
                <a:latin typeface="+mj-lt"/>
              </a:rPr>
              <a:t>Instructional</a:t>
            </a:r>
            <a:r>
              <a:rPr lang="en-US" dirty="0" smtClean="0">
                <a:latin typeface="+mj-lt"/>
              </a:rPr>
              <a:t> Paraprofessional, an individual must obtain a secondary school diploma or its recognized equivalent </a:t>
            </a:r>
            <a:r>
              <a:rPr lang="en-US" b="1" dirty="0" smtClean="0">
                <a:latin typeface="+mj-lt"/>
              </a:rPr>
              <a:t>and</a:t>
            </a:r>
            <a:r>
              <a:rPr lang="en-US" dirty="0" smtClean="0">
                <a:latin typeface="+mj-lt"/>
              </a:rPr>
              <a:t> </a:t>
            </a:r>
            <a:r>
              <a:rPr lang="en-US" u="sng" dirty="0" smtClean="0">
                <a:latin typeface="+mj-lt"/>
              </a:rPr>
              <a:t>one</a:t>
            </a:r>
            <a:r>
              <a:rPr lang="en-US" dirty="0" smtClean="0">
                <a:latin typeface="+mj-lt"/>
              </a:rPr>
              <a:t> of the following qualifications:</a:t>
            </a:r>
          </a:p>
          <a:p>
            <a:endParaRPr lang="en-US" dirty="0">
              <a:latin typeface="+mj-lt"/>
            </a:endParaRPr>
          </a:p>
          <a:p>
            <a:pPr marL="285750" indent="-285750">
              <a:buFont typeface="Arial" panose="020B0604020202020204" pitchFamily="34" charset="0"/>
              <a:buChar char="•"/>
            </a:pPr>
            <a:r>
              <a:rPr lang="en-US" sz="1600" dirty="0" smtClean="0">
                <a:solidFill>
                  <a:srgbClr val="0070C0"/>
                </a:solidFill>
                <a:latin typeface="+mj-lt"/>
              </a:rPr>
              <a:t>Successful completion of at least two years (48 semester hours or 60 quarter hours) of study at an institution of higher education, or</a:t>
            </a:r>
          </a:p>
          <a:p>
            <a:pPr marL="285750" indent="-285750">
              <a:buFont typeface="Arial" panose="020B0604020202020204" pitchFamily="34" charset="0"/>
              <a:buChar char="•"/>
            </a:pPr>
            <a:r>
              <a:rPr lang="en-US" sz="1600" dirty="0" smtClean="0">
                <a:solidFill>
                  <a:srgbClr val="0070C0"/>
                </a:solidFill>
                <a:latin typeface="+mj-lt"/>
              </a:rPr>
              <a:t>An Associate’s Degree documented on an official transcript from an accredited institution of higher education, or</a:t>
            </a:r>
          </a:p>
          <a:p>
            <a:pPr marL="285750" indent="-285750">
              <a:buFont typeface="Arial" panose="020B0604020202020204" pitchFamily="34" charset="0"/>
              <a:buChar char="•"/>
            </a:pPr>
            <a:r>
              <a:rPr lang="en-US" sz="1600" dirty="0" smtClean="0">
                <a:solidFill>
                  <a:srgbClr val="0070C0"/>
                </a:solidFill>
                <a:latin typeface="+mj-lt"/>
              </a:rPr>
              <a:t>Met a rigorous standard of quality and can demonstrate, through a formal state or local academic assessment, knowledge of, and the ability to assist in, instructing reading, writing, and mathematics.</a:t>
            </a:r>
          </a:p>
          <a:p>
            <a:endParaRPr lang="en-US" sz="1600" dirty="0" smtClean="0">
              <a:solidFill>
                <a:srgbClr val="0070C0"/>
              </a:solidFill>
              <a:latin typeface="+mj-lt"/>
            </a:endParaRPr>
          </a:p>
          <a:p>
            <a:r>
              <a:rPr lang="en-US" sz="1600" dirty="0" smtClean="0">
                <a:latin typeface="+mj-lt"/>
              </a:rPr>
              <a:t>In 2004, the Alabama State Department of Education approved the </a:t>
            </a:r>
            <a:r>
              <a:rPr lang="en-US" sz="1600" i="1" dirty="0" err="1" smtClean="0">
                <a:latin typeface="+mj-lt"/>
              </a:rPr>
              <a:t>WorkKeys</a:t>
            </a:r>
            <a:r>
              <a:rPr lang="en-US" sz="1600" i="1" dirty="0" smtClean="0">
                <a:latin typeface="+mj-lt"/>
              </a:rPr>
              <a:t> Assessment</a:t>
            </a:r>
            <a:r>
              <a:rPr lang="en-US" sz="1600" dirty="0" smtClean="0">
                <a:latin typeface="+mj-lt"/>
              </a:rPr>
              <a:t> to meet the requirement outlined in bullet 3 on the previous page.  Currently, the requirements are a minimum of Level 3 scores on the following tests:  Applied Math, Work Place Documents, and Business Writing.</a:t>
            </a:r>
            <a:endParaRPr lang="en-US" sz="1600" dirty="0">
              <a:latin typeface="+mj-lt"/>
            </a:endParaRPr>
          </a:p>
        </p:txBody>
      </p:sp>
    </p:spTree>
    <p:extLst>
      <p:ext uri="{BB962C8B-B14F-4D97-AF65-F5344CB8AC3E}">
        <p14:creationId xmlns:p14="http://schemas.microsoft.com/office/powerpoint/2010/main" val="3693473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17</a:t>
            </a:fld>
            <a:endParaRPr lang="ru-RU" dirty="0"/>
          </a:p>
        </p:txBody>
      </p:sp>
      <p:sp>
        <p:nvSpPr>
          <p:cNvPr id="3" name="TextBox 2"/>
          <p:cNvSpPr txBox="1"/>
          <p:nvPr/>
        </p:nvSpPr>
        <p:spPr>
          <a:xfrm>
            <a:off x="1795549" y="1446415"/>
            <a:ext cx="9360131" cy="4401205"/>
          </a:xfrm>
          <a:prstGeom prst="rect">
            <a:avLst/>
          </a:prstGeom>
          <a:noFill/>
        </p:spPr>
        <p:txBody>
          <a:bodyPr wrap="square" rtlCol="0">
            <a:spAutoFit/>
          </a:bodyPr>
          <a:lstStyle/>
          <a:p>
            <a:pPr algn="ctr"/>
            <a:r>
              <a:rPr lang="en-US" sz="3600" b="1" dirty="0" smtClean="0">
                <a:solidFill>
                  <a:schemeClr val="accent1"/>
                </a:solidFill>
                <a:latin typeface="+mj-lt"/>
              </a:rPr>
              <a:t>Parent Notices</a:t>
            </a:r>
          </a:p>
          <a:p>
            <a:pPr algn="ctr"/>
            <a:r>
              <a:rPr lang="en-US" sz="1050" b="1" dirty="0" smtClean="0">
                <a:solidFill>
                  <a:srgbClr val="002060"/>
                </a:solidFill>
                <a:latin typeface="+mj-lt"/>
              </a:rPr>
              <a:t>Sec. 1112e(A)(B)</a:t>
            </a:r>
          </a:p>
          <a:p>
            <a:pPr algn="ctr"/>
            <a:endParaRPr lang="en-US" sz="1050" b="1" dirty="0">
              <a:solidFill>
                <a:srgbClr val="002060"/>
              </a:solidFill>
              <a:latin typeface="+mj-lt"/>
            </a:endParaRPr>
          </a:p>
          <a:p>
            <a:pPr algn="ctr"/>
            <a:r>
              <a:rPr lang="en-US" sz="2400" b="1" dirty="0" smtClean="0">
                <a:latin typeface="+mj-lt"/>
              </a:rPr>
              <a:t>“Parent’s Right to Know”</a:t>
            </a:r>
          </a:p>
          <a:p>
            <a:pPr algn="ctr"/>
            <a:endParaRPr lang="en-US" sz="1400" b="1" dirty="0" smtClean="0">
              <a:solidFill>
                <a:srgbClr val="002060"/>
              </a:solidFill>
              <a:latin typeface="+mj-lt"/>
            </a:endParaRPr>
          </a:p>
          <a:p>
            <a:r>
              <a:rPr lang="en-US" sz="1600" dirty="0" smtClean="0">
                <a:solidFill>
                  <a:srgbClr val="002060"/>
                </a:solidFill>
                <a:latin typeface="Comic Sans MS" panose="030F0702030302020204" pitchFamily="66" charset="0"/>
              </a:rPr>
              <a:t>LEA must inform parents of Title I schools that they can request information regarding the professional qualifications of their child’s classroom teachers, including at a minimum, the following:</a:t>
            </a:r>
          </a:p>
          <a:p>
            <a:endParaRPr lang="en-US" sz="1400" dirty="0" smtClean="0">
              <a:solidFill>
                <a:srgbClr val="002060"/>
              </a:solidFill>
              <a:latin typeface="Comic Sans MS" panose="030F0702030302020204" pitchFamily="66" charset="0"/>
            </a:endParaRPr>
          </a:p>
          <a:p>
            <a:r>
              <a:rPr lang="en-US" sz="1400" dirty="0" smtClean="0">
                <a:solidFill>
                  <a:srgbClr val="002060"/>
                </a:solidFill>
                <a:latin typeface="Comic Sans MS" panose="030F0702030302020204" pitchFamily="66" charset="0"/>
              </a:rPr>
              <a:t>     1) Whether the student’s teacher –</a:t>
            </a:r>
          </a:p>
          <a:p>
            <a:r>
              <a:rPr lang="en-US" sz="1400" dirty="0" smtClean="0">
                <a:solidFill>
                  <a:srgbClr val="002060"/>
                </a:solidFill>
                <a:latin typeface="Comic Sans MS" panose="030F0702030302020204" pitchFamily="66" charset="0"/>
              </a:rPr>
              <a:t>	* has met State qualification and licensing criterial for the grade levels and subject areas in which       	   the teacher provides instruction;</a:t>
            </a:r>
          </a:p>
          <a:p>
            <a:r>
              <a:rPr lang="en-US" sz="1400" dirty="0">
                <a:solidFill>
                  <a:srgbClr val="002060"/>
                </a:solidFill>
                <a:latin typeface="Comic Sans MS" panose="030F0702030302020204" pitchFamily="66" charset="0"/>
              </a:rPr>
              <a:t>	</a:t>
            </a:r>
            <a:r>
              <a:rPr lang="en-US" sz="1400" dirty="0" smtClean="0">
                <a:solidFill>
                  <a:srgbClr val="002060"/>
                </a:solidFill>
                <a:latin typeface="Comic Sans MS" panose="030F0702030302020204" pitchFamily="66" charset="0"/>
              </a:rPr>
              <a:t>* is teaching under emergency or other provisional status through which State qualification or 	  	   licensing criterial have been waived; and</a:t>
            </a:r>
          </a:p>
          <a:p>
            <a:r>
              <a:rPr lang="en-US" sz="1400" dirty="0">
                <a:solidFill>
                  <a:srgbClr val="002060"/>
                </a:solidFill>
                <a:latin typeface="Comic Sans MS" panose="030F0702030302020204" pitchFamily="66" charset="0"/>
              </a:rPr>
              <a:t>	</a:t>
            </a:r>
            <a:r>
              <a:rPr lang="en-US" sz="1400" dirty="0" smtClean="0">
                <a:solidFill>
                  <a:srgbClr val="002060"/>
                </a:solidFill>
                <a:latin typeface="Comic Sans MS" panose="030F0702030302020204" pitchFamily="66" charset="0"/>
              </a:rPr>
              <a:t>* is teaching in the field of discipline of the certification of the teacher.</a:t>
            </a:r>
          </a:p>
          <a:p>
            <a:endParaRPr lang="en-US" sz="1400" dirty="0" smtClean="0">
              <a:solidFill>
                <a:srgbClr val="002060"/>
              </a:solidFill>
              <a:latin typeface="Comic Sans MS" panose="030F0702030302020204" pitchFamily="66" charset="0"/>
            </a:endParaRPr>
          </a:p>
          <a:p>
            <a:r>
              <a:rPr lang="en-US" sz="1400" dirty="0">
                <a:solidFill>
                  <a:srgbClr val="002060"/>
                </a:solidFill>
                <a:latin typeface="Comic Sans MS" panose="030F0702030302020204" pitchFamily="66" charset="0"/>
              </a:rPr>
              <a:t> </a:t>
            </a:r>
            <a:r>
              <a:rPr lang="en-US" sz="1400" dirty="0" smtClean="0">
                <a:solidFill>
                  <a:srgbClr val="002060"/>
                </a:solidFill>
                <a:latin typeface="Comic Sans MS" panose="030F0702030302020204" pitchFamily="66" charset="0"/>
              </a:rPr>
              <a:t>    2) Whether the child is provided services by para-professionals and, if so, their qualifications.</a:t>
            </a:r>
          </a:p>
          <a:p>
            <a:pPr marL="171450" indent="-171450">
              <a:buFont typeface="Arial" panose="020B0604020202020204" pitchFamily="34" charset="0"/>
              <a:buChar char="•"/>
            </a:pPr>
            <a:endParaRPr lang="en-US" sz="11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813641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18</a:t>
            </a:fld>
            <a:endParaRPr lang="ru-RU" dirty="0"/>
          </a:p>
        </p:txBody>
      </p:sp>
      <p:sp>
        <p:nvSpPr>
          <p:cNvPr id="5" name="TextBox 4"/>
          <p:cNvSpPr txBox="1"/>
          <p:nvPr/>
        </p:nvSpPr>
        <p:spPr>
          <a:xfrm>
            <a:off x="1911927" y="1670858"/>
            <a:ext cx="8445731" cy="3847207"/>
          </a:xfrm>
          <a:prstGeom prst="rect">
            <a:avLst/>
          </a:prstGeom>
          <a:noFill/>
        </p:spPr>
        <p:txBody>
          <a:bodyPr wrap="square" rtlCol="0">
            <a:spAutoFit/>
          </a:bodyPr>
          <a:lstStyle/>
          <a:p>
            <a:pPr algn="ctr"/>
            <a:r>
              <a:rPr lang="en-US" sz="3600" b="1" dirty="0" smtClean="0">
                <a:solidFill>
                  <a:schemeClr val="accent1"/>
                </a:solidFill>
                <a:latin typeface="+mj-lt"/>
              </a:rPr>
              <a:t>(B) Additional Information</a:t>
            </a:r>
          </a:p>
          <a:p>
            <a:pPr algn="ctr"/>
            <a:endParaRPr lang="en-US" sz="1400" b="1" dirty="0">
              <a:solidFill>
                <a:schemeClr val="accent1"/>
              </a:solidFill>
              <a:latin typeface="Comic Sans MS" panose="030F0702030302020204" pitchFamily="66" charset="0"/>
            </a:endParaRPr>
          </a:p>
          <a:p>
            <a:r>
              <a:rPr lang="en-US" sz="1600" b="1" dirty="0" smtClean="0">
                <a:latin typeface="Comic Sans MS" panose="030F0702030302020204" pitchFamily="66" charset="0"/>
              </a:rPr>
              <a:t>In addition to the information that parents may request under subparagraph (A), a school that receives funds under this part shall provide to each individual parent of a child who is a student in such school, with respect to such student –</a:t>
            </a:r>
          </a:p>
          <a:p>
            <a:endParaRPr lang="en-US" sz="1400" b="1" dirty="0">
              <a:latin typeface="Comic Sans MS" panose="030F0702030302020204" pitchFamily="66" charset="0"/>
            </a:endParaRPr>
          </a:p>
          <a:p>
            <a:r>
              <a:rPr lang="en-US" sz="1400" b="1" dirty="0" smtClean="0">
                <a:latin typeface="Comic Sans MS" panose="030F0702030302020204" pitchFamily="66" charset="0"/>
              </a:rPr>
              <a:t>	*  information on the level of achievement and academic growth of the student,</a:t>
            </a:r>
          </a:p>
          <a:p>
            <a:r>
              <a:rPr lang="en-US" sz="1400" b="1" dirty="0">
                <a:latin typeface="Comic Sans MS" panose="030F0702030302020204" pitchFamily="66" charset="0"/>
              </a:rPr>
              <a:t>	</a:t>
            </a:r>
            <a:r>
              <a:rPr lang="en-US" sz="1400" b="1" dirty="0" smtClean="0">
                <a:latin typeface="Comic Sans MS" panose="030F0702030302020204" pitchFamily="66" charset="0"/>
              </a:rPr>
              <a:t>   if applicable and available, on each of the State academic assessments required</a:t>
            </a:r>
          </a:p>
          <a:p>
            <a:r>
              <a:rPr lang="en-US" sz="1400" b="1" dirty="0">
                <a:latin typeface="Comic Sans MS" panose="030F0702030302020204" pitchFamily="66" charset="0"/>
              </a:rPr>
              <a:t>	</a:t>
            </a:r>
            <a:r>
              <a:rPr lang="en-US" sz="1400" b="1" dirty="0" smtClean="0">
                <a:latin typeface="Comic Sans MS" panose="030F0702030302020204" pitchFamily="66" charset="0"/>
              </a:rPr>
              <a:t>   under this part; and</a:t>
            </a:r>
          </a:p>
          <a:p>
            <a:endParaRPr lang="en-US" sz="1400" b="1" dirty="0" smtClean="0">
              <a:latin typeface="Comic Sans MS" panose="030F0702030302020204" pitchFamily="66" charset="0"/>
            </a:endParaRPr>
          </a:p>
          <a:p>
            <a:pPr algn="ctr"/>
            <a:r>
              <a:rPr lang="en-US" sz="2000" b="1" dirty="0" smtClean="0">
                <a:solidFill>
                  <a:srgbClr val="0070C0"/>
                </a:solidFill>
                <a:latin typeface="Comic Sans MS" panose="030F0702030302020204" pitchFamily="66" charset="0"/>
              </a:rPr>
              <a:t>“4 week letter”</a:t>
            </a:r>
            <a:endParaRPr lang="en-US" sz="2000" b="1" dirty="0">
              <a:solidFill>
                <a:srgbClr val="0070C0"/>
              </a:solidFill>
              <a:latin typeface="Comic Sans MS" panose="030F0702030302020204" pitchFamily="66" charset="0"/>
            </a:endParaRPr>
          </a:p>
          <a:p>
            <a:r>
              <a:rPr lang="en-US" sz="1400" b="1" dirty="0" smtClean="0">
                <a:latin typeface="Comic Sans MS" panose="030F0702030302020204" pitchFamily="66" charset="0"/>
              </a:rPr>
              <a:t>	*  timely notice that the student has been assigned, or has been taught for 4 or </a:t>
            </a:r>
          </a:p>
          <a:p>
            <a:r>
              <a:rPr lang="en-US" sz="1400" b="1" dirty="0">
                <a:latin typeface="Comic Sans MS" panose="030F0702030302020204" pitchFamily="66" charset="0"/>
              </a:rPr>
              <a:t>	</a:t>
            </a:r>
            <a:r>
              <a:rPr lang="en-US" sz="1400" b="1" dirty="0" smtClean="0">
                <a:latin typeface="Comic Sans MS" panose="030F0702030302020204" pitchFamily="66" charset="0"/>
              </a:rPr>
              <a:t>   more consecutive weeks by, a teacher who does not meet applicable State </a:t>
            </a:r>
          </a:p>
          <a:p>
            <a:r>
              <a:rPr lang="en-US" sz="1400" b="1" dirty="0">
                <a:latin typeface="Comic Sans MS" panose="030F0702030302020204" pitchFamily="66" charset="0"/>
              </a:rPr>
              <a:t>	</a:t>
            </a:r>
            <a:r>
              <a:rPr lang="en-US" sz="1400" b="1" dirty="0" smtClean="0">
                <a:latin typeface="Comic Sans MS" panose="030F0702030302020204" pitchFamily="66" charset="0"/>
              </a:rPr>
              <a:t>   certification or licensure requirements at the grade level and subject area in</a:t>
            </a:r>
          </a:p>
          <a:p>
            <a:r>
              <a:rPr lang="en-US" sz="1400" b="1" dirty="0">
                <a:latin typeface="Comic Sans MS" panose="030F0702030302020204" pitchFamily="66" charset="0"/>
              </a:rPr>
              <a:t>	</a:t>
            </a:r>
            <a:r>
              <a:rPr lang="en-US" sz="1400" b="1" dirty="0" smtClean="0">
                <a:latin typeface="Comic Sans MS" panose="030F0702030302020204" pitchFamily="66" charset="0"/>
              </a:rPr>
              <a:t>   which the teacher has been assigned.</a:t>
            </a:r>
            <a:endParaRPr lang="en-US" sz="1400" b="1" dirty="0">
              <a:latin typeface="Comic Sans MS" panose="030F0702030302020204" pitchFamily="66" charset="0"/>
            </a:endParaRPr>
          </a:p>
        </p:txBody>
      </p:sp>
    </p:spTree>
    <p:extLst>
      <p:ext uri="{BB962C8B-B14F-4D97-AF65-F5344CB8AC3E}">
        <p14:creationId xmlns:p14="http://schemas.microsoft.com/office/powerpoint/2010/main" val="3976899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19</a:t>
            </a:fld>
            <a:endParaRPr lang="ru-RU" dirty="0"/>
          </a:p>
        </p:txBody>
      </p:sp>
      <p:sp>
        <p:nvSpPr>
          <p:cNvPr id="3" name="Rectangle 2"/>
          <p:cNvSpPr/>
          <p:nvPr/>
        </p:nvSpPr>
        <p:spPr>
          <a:xfrm>
            <a:off x="1814154" y="2967335"/>
            <a:ext cx="8563691" cy="1446550"/>
          </a:xfrm>
          <a:prstGeom prst="rect">
            <a:avLst/>
          </a:prstGeom>
          <a:noFill/>
        </p:spPr>
        <p:txBody>
          <a:bodyPr wrap="none" lIns="91440" tIns="45720" rIns="91440" bIns="45720">
            <a:spAutoFit/>
          </a:bodyPr>
          <a:lstStyle/>
          <a:p>
            <a:pPr algn="ctr"/>
            <a:r>
              <a:rPr lang="en-US" sz="8800" b="1" spc="50" dirty="0" smtClean="0">
                <a:ln w="9525" cmpd="sng">
                  <a:solidFill>
                    <a:schemeClr val="accent1"/>
                  </a:solidFill>
                  <a:prstDash val="solid"/>
                </a:ln>
                <a:solidFill>
                  <a:srgbClr val="00B050"/>
                </a:solidFill>
                <a:effectLst>
                  <a:glow rad="38100">
                    <a:schemeClr val="accent1">
                      <a:alpha val="40000"/>
                    </a:schemeClr>
                  </a:glow>
                </a:effectLst>
                <a:latin typeface="Copperplate Gothic Bold" panose="020E0705020206020404" pitchFamily="34" charset="0"/>
              </a:rPr>
              <a:t>QUESTIONS ?</a:t>
            </a:r>
            <a:endParaRPr lang="en-US" sz="8800" b="1" cap="none" spc="50" dirty="0">
              <a:ln w="9525" cmpd="sng">
                <a:solidFill>
                  <a:schemeClr val="accent1"/>
                </a:solidFill>
                <a:prstDash val="solid"/>
              </a:ln>
              <a:solidFill>
                <a:srgbClr val="00B050"/>
              </a:solidFill>
              <a:effectLst>
                <a:glow rad="38100">
                  <a:schemeClr val="accent1">
                    <a:alpha val="40000"/>
                  </a:schemeClr>
                </a:glow>
              </a:effectLst>
              <a:latin typeface="Copperplate Gothic Bold" panose="020E0705020206020404" pitchFamily="34" charset="0"/>
            </a:endParaRPr>
          </a:p>
        </p:txBody>
      </p:sp>
    </p:spTree>
    <p:extLst>
      <p:ext uri="{BB962C8B-B14F-4D97-AF65-F5344CB8AC3E}">
        <p14:creationId xmlns:p14="http://schemas.microsoft.com/office/powerpoint/2010/main" val="144206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2</a:t>
            </a:fld>
            <a:endParaRPr lang="ru-RU" dirty="0"/>
          </a:p>
        </p:txBody>
      </p:sp>
      <p:sp>
        <p:nvSpPr>
          <p:cNvPr id="3" name="TextBox 2"/>
          <p:cNvSpPr txBox="1"/>
          <p:nvPr/>
        </p:nvSpPr>
        <p:spPr>
          <a:xfrm>
            <a:off x="2851265" y="1471353"/>
            <a:ext cx="6259484" cy="3693319"/>
          </a:xfrm>
          <a:prstGeom prst="rect">
            <a:avLst/>
          </a:prstGeom>
          <a:noFill/>
        </p:spPr>
        <p:txBody>
          <a:bodyPr wrap="square" rtlCol="0">
            <a:spAutoFit/>
          </a:bodyPr>
          <a:lstStyle/>
          <a:p>
            <a:pPr algn="ctr"/>
            <a:r>
              <a:rPr lang="en-US" sz="3600" b="1" dirty="0" smtClean="0">
                <a:solidFill>
                  <a:schemeClr val="accent1"/>
                </a:solidFill>
                <a:latin typeface="+mj-lt"/>
              </a:rPr>
              <a:t>AGENDA</a:t>
            </a:r>
          </a:p>
          <a:p>
            <a:pPr algn="ctr"/>
            <a:endParaRPr lang="en-US" sz="3600" b="1" dirty="0" smtClean="0">
              <a:solidFill>
                <a:schemeClr val="accent1"/>
              </a:solidFill>
              <a:latin typeface="+mj-lt"/>
            </a:endParaRPr>
          </a:p>
          <a:p>
            <a:pPr marL="285750" indent="-285750">
              <a:buFont typeface="Wingdings" panose="05000000000000000000" pitchFamily="2" charset="2"/>
              <a:buChar char="Ø"/>
            </a:pPr>
            <a:r>
              <a:rPr lang="en-US" dirty="0" smtClean="0">
                <a:solidFill>
                  <a:schemeClr val="accent6">
                    <a:lumMod val="75000"/>
                  </a:schemeClr>
                </a:solidFill>
                <a:latin typeface="Comic Sans MS" panose="030F0702030302020204" pitchFamily="66" charset="0"/>
              </a:rPr>
              <a:t>Title II-A Purpose – Update</a:t>
            </a:r>
          </a:p>
          <a:p>
            <a:pPr marL="285750" indent="-285750">
              <a:buFont typeface="Wingdings" panose="05000000000000000000" pitchFamily="2" charset="2"/>
              <a:buChar char="Ø"/>
            </a:pPr>
            <a:endParaRPr lang="en-US" dirty="0">
              <a:solidFill>
                <a:schemeClr val="accent6">
                  <a:lumMod val="75000"/>
                </a:schemeClr>
              </a:solidFill>
              <a:latin typeface="Comic Sans MS" panose="030F0702030302020204" pitchFamily="66" charset="0"/>
            </a:endParaRPr>
          </a:p>
          <a:p>
            <a:pPr marL="285750" indent="-285750">
              <a:buFont typeface="Wingdings" panose="05000000000000000000" pitchFamily="2" charset="2"/>
              <a:buChar char="Ø"/>
            </a:pPr>
            <a:r>
              <a:rPr lang="en-US" dirty="0" err="1" smtClean="0">
                <a:solidFill>
                  <a:schemeClr val="accent6">
                    <a:lumMod val="75000"/>
                  </a:schemeClr>
                </a:solidFill>
                <a:latin typeface="Comic Sans MS" panose="030F0702030302020204" pitchFamily="66" charset="0"/>
              </a:rPr>
              <a:t>eGAP</a:t>
            </a:r>
            <a:r>
              <a:rPr lang="en-US" dirty="0" smtClean="0">
                <a:solidFill>
                  <a:schemeClr val="accent6">
                    <a:lumMod val="75000"/>
                  </a:schemeClr>
                </a:solidFill>
                <a:latin typeface="Comic Sans MS" panose="030F0702030302020204" pitchFamily="66" charset="0"/>
              </a:rPr>
              <a:t> Changes</a:t>
            </a:r>
          </a:p>
          <a:p>
            <a:pPr marL="285750" indent="-285750">
              <a:buFont typeface="Wingdings" panose="05000000000000000000" pitchFamily="2" charset="2"/>
              <a:buChar char="Ø"/>
            </a:pPr>
            <a:endParaRPr lang="en-US" dirty="0">
              <a:solidFill>
                <a:schemeClr val="accent6">
                  <a:lumMod val="75000"/>
                </a:schemeClr>
              </a:solidFill>
              <a:latin typeface="Comic Sans MS" panose="030F0702030302020204" pitchFamily="66" charset="0"/>
            </a:endParaRPr>
          </a:p>
          <a:p>
            <a:pPr marL="285750" indent="-285750">
              <a:buFont typeface="Wingdings" panose="05000000000000000000" pitchFamily="2" charset="2"/>
              <a:buChar char="Ø"/>
            </a:pPr>
            <a:r>
              <a:rPr lang="en-US" dirty="0" smtClean="0">
                <a:solidFill>
                  <a:schemeClr val="accent6">
                    <a:lumMod val="75000"/>
                  </a:schemeClr>
                </a:solidFill>
                <a:latin typeface="Comic Sans MS" panose="030F0702030302020204" pitchFamily="66" charset="0"/>
              </a:rPr>
              <a:t>Use of Title II-A Funds</a:t>
            </a:r>
          </a:p>
          <a:p>
            <a:pPr marL="285750" indent="-285750">
              <a:buFont typeface="Wingdings" panose="05000000000000000000" pitchFamily="2" charset="2"/>
              <a:buChar char="Ø"/>
            </a:pPr>
            <a:endParaRPr lang="en-US" dirty="0">
              <a:solidFill>
                <a:schemeClr val="accent6">
                  <a:lumMod val="75000"/>
                </a:schemeClr>
              </a:solidFill>
              <a:latin typeface="Comic Sans MS" panose="030F0702030302020204" pitchFamily="66" charset="0"/>
            </a:endParaRPr>
          </a:p>
          <a:p>
            <a:pPr marL="285750" indent="-285750">
              <a:buFont typeface="Wingdings" panose="05000000000000000000" pitchFamily="2" charset="2"/>
              <a:buChar char="Ø"/>
            </a:pPr>
            <a:r>
              <a:rPr lang="en-US" dirty="0" smtClean="0">
                <a:solidFill>
                  <a:schemeClr val="accent6">
                    <a:lumMod val="75000"/>
                  </a:schemeClr>
                </a:solidFill>
                <a:latin typeface="Comic Sans MS" panose="030F0702030302020204" pitchFamily="66" charset="0"/>
              </a:rPr>
              <a:t>Teacher and Paraprofessional Qualifications</a:t>
            </a:r>
          </a:p>
          <a:p>
            <a:pPr marL="285750" indent="-285750">
              <a:buFont typeface="Wingdings" panose="05000000000000000000" pitchFamily="2" charset="2"/>
              <a:buChar char="Ø"/>
            </a:pPr>
            <a:endParaRPr lang="en-US" dirty="0">
              <a:solidFill>
                <a:schemeClr val="accent6">
                  <a:lumMod val="75000"/>
                </a:schemeClr>
              </a:solidFill>
              <a:latin typeface="Comic Sans MS" panose="030F0702030302020204" pitchFamily="66" charset="0"/>
            </a:endParaRPr>
          </a:p>
          <a:p>
            <a:pPr marL="285750" indent="-285750">
              <a:buFont typeface="Wingdings" panose="05000000000000000000" pitchFamily="2" charset="2"/>
              <a:buChar char="Ø"/>
            </a:pPr>
            <a:r>
              <a:rPr lang="en-US" dirty="0" smtClean="0">
                <a:solidFill>
                  <a:schemeClr val="accent6">
                    <a:lumMod val="75000"/>
                  </a:schemeClr>
                </a:solidFill>
                <a:latin typeface="Comic Sans MS" panose="030F0702030302020204" pitchFamily="66" charset="0"/>
              </a:rPr>
              <a:t>Parent Notices</a:t>
            </a:r>
            <a:endParaRPr lang="en-US" dirty="0">
              <a:solidFill>
                <a:schemeClr val="accent6">
                  <a:lumMod val="75000"/>
                </a:schemeClr>
              </a:solidFill>
              <a:latin typeface="Comic Sans MS" panose="030F0702030302020204" pitchFamily="66" charset="0"/>
            </a:endParaRPr>
          </a:p>
        </p:txBody>
      </p:sp>
    </p:spTree>
    <p:extLst>
      <p:ext uri="{BB962C8B-B14F-4D97-AF65-F5344CB8AC3E}">
        <p14:creationId xmlns:p14="http://schemas.microsoft.com/office/powerpoint/2010/main" val="1926599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solidFill>
                  <a:srgbClr val="FF0000"/>
                </a:solidFill>
              </a:rPr>
              <a:t>Thank You!</a:t>
            </a:r>
            <a:endParaRPr lang="ru-RU" dirty="0">
              <a:solidFill>
                <a:srgbClr val="FF0000"/>
              </a:solidFill>
            </a:endParaRPr>
          </a:p>
        </p:txBody>
      </p:sp>
      <p:pic>
        <p:nvPicPr>
          <p:cNvPr id="7" name="Picture Placeholder 6" descr="Boy Carrying Red Backpack">
            <a:extLst>
              <a:ext uri="{FF2B5EF4-FFF2-40B4-BE49-F238E27FC236}">
                <a16:creationId xmlns:a16="http://schemas.microsoft.com/office/drawing/2014/main" id="{10962572-14B4-44BB-89AB-9ADA56D6B408}"/>
              </a:ext>
            </a:extLst>
          </p:cNvPr>
          <p:cNvPicPr>
            <a:picLocks noGrp="1" noChangeAspect="1"/>
          </p:cNvPicPr>
          <p:nvPr>
            <p:ph type="pic" sz="quarter" idx="13"/>
          </p:nvPr>
        </p:nvPicPr>
        <p:blipFill rotWithShape="1">
          <a:blip r:embed="rId2"/>
          <a:srcRect t="21038" b="21038"/>
          <a:stretch/>
        </p:blipFill>
        <p:spPr/>
      </p:pic>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a:xfrm rot="720000">
            <a:off x="8519458" y="4052137"/>
            <a:ext cx="3689627" cy="710666"/>
          </a:xfrm>
        </p:spPr>
        <p:txBody>
          <a:bodyPr/>
          <a:lstStyle/>
          <a:p>
            <a:pPr>
              <a:lnSpc>
                <a:spcPts val="2400"/>
              </a:lnSpc>
              <a:spcBef>
                <a:spcPts val="0"/>
              </a:spcBef>
            </a:pPr>
            <a:r>
              <a:rPr lang="en-US" sz="2000" dirty="0" smtClean="0"/>
              <a:t>ANGELA LANDRY</a:t>
            </a:r>
          </a:p>
          <a:p>
            <a:pPr>
              <a:lnSpc>
                <a:spcPts val="2400"/>
              </a:lnSpc>
              <a:spcBef>
                <a:spcPts val="0"/>
              </a:spcBef>
            </a:pPr>
            <a:r>
              <a:rPr lang="en-US" sz="2000" dirty="0" smtClean="0"/>
              <a:t>334-694-4859</a:t>
            </a:r>
          </a:p>
          <a:p>
            <a:pPr>
              <a:lnSpc>
                <a:spcPts val="2400"/>
              </a:lnSpc>
              <a:spcBef>
                <a:spcPts val="0"/>
              </a:spcBef>
            </a:pPr>
            <a:r>
              <a:rPr lang="en-US" sz="2000" dirty="0" smtClean="0"/>
              <a:t>alandry@alsde.edu</a:t>
            </a:r>
            <a:endParaRPr lang="ru-RU" sz="2000" dirty="0"/>
          </a:p>
        </p:txBody>
      </p:sp>
      <p:sp>
        <p:nvSpPr>
          <p:cNvPr id="3" name="TextBox 2"/>
          <p:cNvSpPr txBox="1"/>
          <p:nvPr/>
        </p:nvSpPr>
        <p:spPr>
          <a:xfrm>
            <a:off x="8171411" y="5237018"/>
            <a:ext cx="3133898" cy="646331"/>
          </a:xfrm>
          <a:prstGeom prst="rect">
            <a:avLst/>
          </a:prstGeom>
          <a:noFill/>
        </p:spPr>
        <p:txBody>
          <a:bodyPr wrap="square" rtlCol="0">
            <a:spAutoFit/>
          </a:bodyPr>
          <a:lstStyle/>
          <a:p>
            <a:pPr algn="ctr"/>
            <a:r>
              <a:rPr lang="en-US" dirty="0" smtClean="0">
                <a:solidFill>
                  <a:srgbClr val="FF0000"/>
                </a:solidFill>
              </a:rPr>
              <a:t>FEDERAL PROGRAMS</a:t>
            </a:r>
          </a:p>
          <a:p>
            <a:pPr algn="ctr"/>
            <a:r>
              <a:rPr lang="en-US" smtClean="0">
                <a:solidFill>
                  <a:srgbClr val="FF0000"/>
                </a:solidFill>
              </a:rPr>
              <a:t>334-694-4520</a:t>
            </a:r>
            <a:endParaRPr lang="en-US">
              <a:solidFill>
                <a:srgbClr val="FF0000"/>
              </a:solidFill>
            </a:endParaRPr>
          </a:p>
        </p:txBody>
      </p:sp>
    </p:spTree>
    <p:extLst>
      <p:ext uri="{BB962C8B-B14F-4D97-AF65-F5344CB8AC3E}">
        <p14:creationId xmlns:p14="http://schemas.microsoft.com/office/powerpoint/2010/main" val="1923331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r>
              <a:rPr lang="en-US" dirty="0"/>
              <a:t>2</a:t>
            </a:r>
            <a:endParaRPr lang="ru-RU"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solidFill>
            <a:srgbClr val="6699FF"/>
          </a:solidFill>
        </p:spPr>
        <p:txBody>
          <a:bodyPr>
            <a:normAutofit fontScale="90000"/>
          </a:bodyPr>
          <a:lstStyle/>
          <a:p>
            <a:pPr algn="ctr"/>
            <a:r>
              <a:rPr lang="en-US" sz="4000" b="1" dirty="0" smtClean="0"/>
              <a:t>Title II, Part A  </a:t>
            </a:r>
            <a:br>
              <a:rPr lang="en-US" sz="4000" b="1" dirty="0" smtClean="0"/>
            </a:br>
            <a:r>
              <a:rPr lang="en-US" sz="4000" b="1" dirty="0" smtClean="0"/>
              <a:t>Purpose</a:t>
            </a:r>
            <a:r>
              <a:rPr lang="en-US" sz="4000" dirty="0" smtClean="0"/>
              <a:t/>
            </a:r>
            <a:br>
              <a:rPr lang="en-US" sz="4000" dirty="0" smtClean="0"/>
            </a:br>
            <a:r>
              <a:rPr lang="en-US" sz="1200" dirty="0" smtClean="0"/>
              <a:t>Sec. 2001</a:t>
            </a:r>
            <a:endParaRPr lang="en-US" sz="1200" dirty="0"/>
          </a:p>
        </p:txBody>
      </p:sp>
      <p:sp>
        <p:nvSpPr>
          <p:cNvPr id="2" name="TextBox 1"/>
          <p:cNvSpPr txBox="1"/>
          <p:nvPr/>
        </p:nvSpPr>
        <p:spPr>
          <a:xfrm>
            <a:off x="2261062" y="2186247"/>
            <a:ext cx="8728363" cy="3477875"/>
          </a:xfrm>
          <a:prstGeom prst="rect">
            <a:avLst/>
          </a:prstGeom>
          <a:noFill/>
        </p:spPr>
        <p:txBody>
          <a:bodyPr wrap="square" rtlCol="0">
            <a:spAutoFit/>
          </a:bodyPr>
          <a:lstStyle/>
          <a:p>
            <a:pPr marL="342900" indent="-342900">
              <a:buAutoNum type="arabicParenR"/>
            </a:pPr>
            <a:r>
              <a:rPr lang="en-US" sz="2000" dirty="0" smtClean="0">
                <a:solidFill>
                  <a:srgbClr val="002060"/>
                </a:solidFill>
                <a:latin typeface="+mj-lt"/>
              </a:rPr>
              <a:t>Increase student achievement consistent with the challenging State academic standards;</a:t>
            </a:r>
          </a:p>
          <a:p>
            <a:pPr marL="342900" indent="-342900">
              <a:buAutoNum type="arabicParenR"/>
            </a:pPr>
            <a:endParaRPr lang="en-US" sz="2000" dirty="0">
              <a:solidFill>
                <a:srgbClr val="002060"/>
              </a:solidFill>
              <a:latin typeface="+mj-lt"/>
            </a:endParaRPr>
          </a:p>
          <a:p>
            <a:pPr marL="342900" indent="-342900">
              <a:buAutoNum type="arabicParenR"/>
            </a:pPr>
            <a:r>
              <a:rPr lang="en-US" sz="2000" dirty="0" smtClean="0">
                <a:solidFill>
                  <a:srgbClr val="002060"/>
                </a:solidFill>
                <a:latin typeface="+mj-lt"/>
              </a:rPr>
              <a:t>Improve the quality and effectiveness of teachers, principals, and </a:t>
            </a:r>
            <a:r>
              <a:rPr lang="en-US" sz="2000" dirty="0" smtClean="0">
                <a:solidFill>
                  <a:srgbClr val="FF0000"/>
                </a:solidFill>
                <a:latin typeface="+mj-lt"/>
              </a:rPr>
              <a:t>other school leaders;</a:t>
            </a:r>
          </a:p>
          <a:p>
            <a:pPr marL="342900" indent="-342900">
              <a:buAutoNum type="arabicParenR"/>
            </a:pPr>
            <a:endParaRPr lang="en-US" sz="2000" dirty="0">
              <a:solidFill>
                <a:srgbClr val="002060"/>
              </a:solidFill>
              <a:latin typeface="+mj-lt"/>
            </a:endParaRPr>
          </a:p>
          <a:p>
            <a:pPr marL="342900" indent="-342900">
              <a:buAutoNum type="arabicParenR"/>
            </a:pPr>
            <a:r>
              <a:rPr lang="en-US" sz="2000" dirty="0" smtClean="0">
                <a:solidFill>
                  <a:srgbClr val="002060"/>
                </a:solidFill>
                <a:latin typeface="+mj-lt"/>
              </a:rPr>
              <a:t>Increase the number of teachers, principals, and other school leaders who are effective in improving student academic achievement in schools; and</a:t>
            </a:r>
          </a:p>
          <a:p>
            <a:pPr marL="342900" indent="-342900">
              <a:buAutoNum type="arabicParenR"/>
            </a:pPr>
            <a:endParaRPr lang="en-US" sz="2000" dirty="0">
              <a:solidFill>
                <a:srgbClr val="002060"/>
              </a:solidFill>
              <a:latin typeface="+mj-lt"/>
            </a:endParaRPr>
          </a:p>
          <a:p>
            <a:pPr marL="342900" indent="-342900">
              <a:buAutoNum type="arabicParenR"/>
            </a:pPr>
            <a:r>
              <a:rPr lang="en-US" sz="2000" dirty="0" smtClean="0">
                <a:solidFill>
                  <a:srgbClr val="002060"/>
                </a:solidFill>
                <a:latin typeface="+mj-lt"/>
              </a:rPr>
              <a:t>Provide low-income and minority students greater access to effective teachers, principals, and other school leaders.</a:t>
            </a:r>
            <a:endParaRPr lang="en-US" sz="2000" dirty="0">
              <a:solidFill>
                <a:srgbClr val="002060"/>
              </a:solidFill>
              <a:latin typeface="+mj-lt"/>
            </a:endParaRPr>
          </a:p>
        </p:txBody>
      </p:sp>
    </p:spTree>
    <p:extLst>
      <p:ext uri="{BB962C8B-B14F-4D97-AF65-F5344CB8AC3E}">
        <p14:creationId xmlns:p14="http://schemas.microsoft.com/office/powerpoint/2010/main" val="59582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4</a:t>
            </a:fld>
            <a:endParaRPr lang="ru-RU" dirty="0"/>
          </a:p>
        </p:txBody>
      </p:sp>
      <p:sp>
        <p:nvSpPr>
          <p:cNvPr id="3" name="Title 2"/>
          <p:cNvSpPr>
            <a:spLocks noGrp="1"/>
          </p:cNvSpPr>
          <p:nvPr>
            <p:ph type="title" idx="4294967295"/>
          </p:nvPr>
        </p:nvSpPr>
        <p:spPr>
          <a:xfrm>
            <a:off x="0" y="365125"/>
            <a:ext cx="6724996" cy="1325563"/>
          </a:xfrm>
        </p:spPr>
        <p:txBody>
          <a:bodyPr>
            <a:normAutofit/>
          </a:bodyPr>
          <a:lstStyle/>
          <a:p>
            <a:pPr algn="ctr"/>
            <a:r>
              <a:rPr lang="en-US" sz="4000" b="1" dirty="0" smtClean="0"/>
              <a:t>Professional Development</a:t>
            </a:r>
            <a:r>
              <a:rPr lang="en-US" sz="2000" dirty="0" smtClean="0"/>
              <a:t/>
            </a:r>
            <a:br>
              <a:rPr lang="en-US" sz="2000" dirty="0" smtClean="0"/>
            </a:br>
            <a:r>
              <a:rPr lang="en-US" sz="1200" dirty="0" smtClean="0"/>
              <a:t>Sec. 8101(42)</a:t>
            </a:r>
            <a:endParaRPr lang="en-US" sz="1200" dirty="0"/>
          </a:p>
        </p:txBody>
      </p:sp>
      <p:sp>
        <p:nvSpPr>
          <p:cNvPr id="4" name="TextBox 3"/>
          <p:cNvSpPr txBox="1"/>
          <p:nvPr/>
        </p:nvSpPr>
        <p:spPr>
          <a:xfrm>
            <a:off x="2252749" y="1720735"/>
            <a:ext cx="9077498" cy="3662541"/>
          </a:xfrm>
          <a:prstGeom prst="rect">
            <a:avLst/>
          </a:prstGeom>
          <a:noFill/>
        </p:spPr>
        <p:txBody>
          <a:bodyPr wrap="square" rtlCol="0">
            <a:spAutoFit/>
          </a:bodyPr>
          <a:lstStyle/>
          <a:p>
            <a:pPr algn="ctr"/>
            <a:r>
              <a:rPr lang="en-US" sz="3200" b="1" dirty="0">
                <a:solidFill>
                  <a:srgbClr val="FF0000"/>
                </a:solidFill>
                <a:latin typeface="Comic Sans MS" panose="030F0702030302020204" pitchFamily="66" charset="0"/>
              </a:rPr>
              <a:t>Updated Definition:</a:t>
            </a:r>
          </a:p>
          <a:p>
            <a:r>
              <a:rPr lang="en-US" sz="2800" b="1" dirty="0">
                <a:solidFill>
                  <a:schemeClr val="accent1"/>
                </a:solidFill>
                <a:latin typeface="Comic Sans MS" panose="030F0702030302020204" pitchFamily="66" charset="0"/>
              </a:rPr>
              <a:t>Activities that are: </a:t>
            </a:r>
          </a:p>
          <a:p>
            <a:pPr marL="800100" lvl="1" indent="-342900">
              <a:buFont typeface="Wingdings" panose="05000000000000000000" pitchFamily="2" charset="2"/>
              <a:buChar char="Ø"/>
            </a:pPr>
            <a:r>
              <a:rPr lang="en-US" sz="2400" dirty="0">
                <a:latin typeface="+mj-lt"/>
              </a:rPr>
              <a:t>Sustained (not stand-alone, 1-day, or short term workshops), intensive, collaborative, job-embedded, data-driven, and classroom focused;</a:t>
            </a:r>
          </a:p>
          <a:p>
            <a:pPr marL="800100" lvl="1" indent="-342900">
              <a:buFont typeface="Wingdings" panose="05000000000000000000" pitchFamily="2" charset="2"/>
              <a:buChar char="Ø"/>
            </a:pPr>
            <a:r>
              <a:rPr lang="en-US" sz="2400" dirty="0">
                <a:latin typeface="+mj-lt"/>
              </a:rPr>
              <a:t>Available to all school staff, including paraprofessionals; </a:t>
            </a:r>
          </a:p>
          <a:p>
            <a:pPr marL="800100" lvl="1" indent="-342900">
              <a:buFont typeface="Wingdings" panose="05000000000000000000" pitchFamily="2" charset="2"/>
              <a:buChar char="Ø"/>
            </a:pPr>
            <a:r>
              <a:rPr lang="en-US" sz="2400" dirty="0">
                <a:latin typeface="+mj-lt"/>
              </a:rPr>
              <a:t>Inclusive of teachers of all subjects;</a:t>
            </a:r>
          </a:p>
          <a:p>
            <a:pPr marL="800100" lvl="1" indent="-342900">
              <a:buFont typeface="Wingdings" panose="05000000000000000000" pitchFamily="2" charset="2"/>
              <a:buChar char="Ø"/>
            </a:pPr>
            <a:r>
              <a:rPr lang="en-US" sz="2400" dirty="0">
                <a:latin typeface="+mj-lt"/>
              </a:rPr>
              <a:t>Developed with educator input; </a:t>
            </a:r>
            <a:r>
              <a:rPr lang="en-US" sz="2400" dirty="0" smtClean="0">
                <a:latin typeface="+mj-lt"/>
              </a:rPr>
              <a:t>and</a:t>
            </a:r>
          </a:p>
          <a:p>
            <a:pPr marL="800100" lvl="1" indent="-342900">
              <a:buFont typeface="Wingdings" panose="05000000000000000000" pitchFamily="2" charset="2"/>
              <a:buChar char="Ø"/>
            </a:pPr>
            <a:r>
              <a:rPr lang="en-US" sz="2400" dirty="0" smtClean="0">
                <a:latin typeface="+mj-lt"/>
              </a:rPr>
              <a:t>Regularly </a:t>
            </a:r>
            <a:r>
              <a:rPr lang="en-US" sz="2400" dirty="0">
                <a:latin typeface="+mj-lt"/>
              </a:rPr>
              <a:t>evaluated</a:t>
            </a:r>
            <a:r>
              <a:rPr lang="en-US" sz="2400" dirty="0" smtClean="0">
                <a:latin typeface="+mj-lt"/>
              </a:rPr>
              <a:t>.</a:t>
            </a:r>
            <a:endParaRPr lang="en-US" sz="9600" dirty="0">
              <a:latin typeface="Century Gothic" panose="020B0502020202020204" pitchFamily="34" charset="0"/>
            </a:endParaRPr>
          </a:p>
        </p:txBody>
      </p:sp>
    </p:spTree>
    <p:extLst>
      <p:ext uri="{BB962C8B-B14F-4D97-AF65-F5344CB8AC3E}">
        <p14:creationId xmlns:p14="http://schemas.microsoft.com/office/powerpoint/2010/main" val="213883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5</a:t>
            </a:fld>
            <a:endParaRPr lang="ru-RU" dirty="0"/>
          </a:p>
        </p:txBody>
      </p:sp>
      <p:sp>
        <p:nvSpPr>
          <p:cNvPr id="4" name="TextBox 3"/>
          <p:cNvSpPr txBox="1"/>
          <p:nvPr/>
        </p:nvSpPr>
        <p:spPr>
          <a:xfrm>
            <a:off x="1853738" y="1330036"/>
            <a:ext cx="9110749" cy="4729942"/>
          </a:xfrm>
          <a:prstGeom prst="rect">
            <a:avLst/>
          </a:prstGeom>
          <a:noFill/>
        </p:spPr>
        <p:txBody>
          <a:bodyPr wrap="square" rtlCol="0">
            <a:spAutoFit/>
          </a:bodyPr>
          <a:lstStyle/>
          <a:p>
            <a:endParaRPr lang="en-US" dirty="0"/>
          </a:p>
        </p:txBody>
      </p:sp>
      <p:sp>
        <p:nvSpPr>
          <p:cNvPr id="5" name="TextBox 4"/>
          <p:cNvSpPr txBox="1"/>
          <p:nvPr/>
        </p:nvSpPr>
        <p:spPr>
          <a:xfrm>
            <a:off x="2277688" y="1330036"/>
            <a:ext cx="9110749" cy="4312784"/>
          </a:xfrm>
          <a:prstGeom prst="rect">
            <a:avLst/>
          </a:prstGeom>
          <a:noFill/>
        </p:spPr>
        <p:txBody>
          <a:bodyPr wrap="square" rtlCol="0">
            <a:spAutoFit/>
          </a:bodyPr>
          <a:lstStyle/>
          <a:p>
            <a:pPr algn="ctr"/>
            <a:r>
              <a:rPr lang="en-US" sz="2800" dirty="0">
                <a:solidFill>
                  <a:srgbClr val="FF0000"/>
                </a:solidFill>
              </a:rPr>
              <a:t>(NEW) </a:t>
            </a:r>
            <a:r>
              <a:rPr lang="en-US" sz="2800" dirty="0"/>
              <a:t>SBR  &gt;</a:t>
            </a:r>
            <a:r>
              <a:rPr lang="en-US" sz="2800" dirty="0">
                <a:solidFill>
                  <a:srgbClr val="FF0000"/>
                </a:solidFill>
              </a:rPr>
              <a:t>  Evidenced Based</a:t>
            </a:r>
          </a:p>
          <a:p>
            <a:r>
              <a:rPr lang="en-US" sz="1600" dirty="0">
                <a:latin typeface="Century Gothic" panose="020B0502020202020204" pitchFamily="34" charset="0"/>
              </a:rPr>
              <a:t>Means an activity, strategy, or intervention that:</a:t>
            </a:r>
            <a:endParaRPr lang="en-US" sz="1600" dirty="0"/>
          </a:p>
          <a:p>
            <a:r>
              <a:rPr lang="en-US" sz="1653" b="1" dirty="0">
                <a:solidFill>
                  <a:srgbClr val="FF0000"/>
                </a:solidFill>
              </a:rPr>
              <a:t>	</a:t>
            </a:r>
            <a:r>
              <a:rPr lang="en-US" sz="1600" b="1" dirty="0">
                <a:solidFill>
                  <a:srgbClr val="FF0000"/>
                </a:solidFill>
              </a:rPr>
              <a:t>(</a:t>
            </a:r>
            <a:r>
              <a:rPr lang="en-US" sz="1600" b="1" dirty="0" err="1">
                <a:solidFill>
                  <a:srgbClr val="FF0000"/>
                </a:solidFill>
              </a:rPr>
              <a:t>i</a:t>
            </a:r>
            <a:r>
              <a:rPr lang="en-US" sz="1600" b="1" dirty="0">
                <a:solidFill>
                  <a:srgbClr val="FF0000"/>
                </a:solidFill>
              </a:rPr>
              <a:t>) demonstrates a statistically significant effect on improving student outcomes or other relevant outcomes based on— </a:t>
            </a:r>
          </a:p>
          <a:p>
            <a:pPr lvl="1"/>
            <a:r>
              <a:rPr lang="en-US" sz="1200" dirty="0">
                <a:solidFill>
                  <a:srgbClr val="FF0000"/>
                </a:solidFill>
              </a:rPr>
              <a:t>(I) strong evidence from at least 1 well-designed and well-implemented experimental study; </a:t>
            </a:r>
          </a:p>
          <a:p>
            <a:pPr lvl="1"/>
            <a:r>
              <a:rPr lang="en-US" sz="1200" dirty="0">
                <a:solidFill>
                  <a:srgbClr val="FF0000"/>
                </a:solidFill>
              </a:rPr>
              <a:t>(II) moderate evidence from at least 1 well-designed and well-implemented quasi-experimental study; or </a:t>
            </a:r>
          </a:p>
          <a:p>
            <a:pPr lvl="1"/>
            <a:r>
              <a:rPr lang="en-US" sz="1200" dirty="0">
                <a:solidFill>
                  <a:srgbClr val="FF0000"/>
                </a:solidFill>
              </a:rPr>
              <a:t>(III) promising evidence from at least 1 well-designed and well-implemented correlational study with statistical controls for selection bias; </a:t>
            </a:r>
            <a:r>
              <a:rPr lang="en-US" sz="1200" dirty="0">
                <a:solidFill>
                  <a:schemeClr val="accent4">
                    <a:lumMod val="50000"/>
                  </a:schemeClr>
                </a:solidFill>
              </a:rPr>
              <a:t>or</a:t>
            </a:r>
            <a:r>
              <a:rPr lang="en-US" sz="1200" dirty="0">
                <a:solidFill>
                  <a:srgbClr val="FF0000"/>
                </a:solidFill>
              </a:rPr>
              <a:t> </a:t>
            </a:r>
          </a:p>
          <a:p>
            <a:r>
              <a:rPr lang="en-US" sz="1653" b="1" dirty="0"/>
              <a:t>	</a:t>
            </a:r>
            <a:r>
              <a:rPr lang="en-US" sz="1600" b="1" dirty="0"/>
              <a:t>(ii) (I) demonstrates a rationale based on high-quality research findings or positive evaluation that such activity, strategy, or intervention is likely to improve student outcomes or other relevant outcomes; and </a:t>
            </a:r>
          </a:p>
          <a:p>
            <a:pPr lvl="1"/>
            <a:r>
              <a:rPr lang="en-US" sz="1200" dirty="0"/>
              <a:t>(II) includes ongoing efforts to examine the effects of such activity, strategy, or intervention. </a:t>
            </a:r>
          </a:p>
          <a:p>
            <a:r>
              <a:rPr lang="en-US" sz="1600" b="1" dirty="0"/>
              <a:t>(B) DEFINITION FOR SPECIFIC ACTIVITIES FUNDED UNDER THIS ACT.—When used with respect to interventions or improvement activities or strategies funded under section 1003, the term ‘‘evidence-based’’ means a State, local educational agency, or school activity, strategy, or intervention that meets the requirements of </a:t>
            </a:r>
            <a:r>
              <a:rPr lang="en-US" sz="1600" b="1" dirty="0" err="1"/>
              <a:t>subclause</a:t>
            </a:r>
            <a:r>
              <a:rPr lang="en-US" sz="1600" b="1" dirty="0"/>
              <a:t> (I), (II),or (III) of subparagraph (A)(</a:t>
            </a:r>
            <a:r>
              <a:rPr lang="en-US" sz="1600" b="1" dirty="0" err="1"/>
              <a:t>i</a:t>
            </a:r>
            <a:r>
              <a:rPr lang="en-US" sz="1600" b="1" dirty="0"/>
              <a:t>). </a:t>
            </a:r>
          </a:p>
          <a:p>
            <a:r>
              <a:rPr lang="en-US" sz="1653" i="1" dirty="0">
                <a:solidFill>
                  <a:srgbClr val="FF0000"/>
                </a:solidFill>
              </a:rPr>
              <a:t>*1003 School Improvement funds must meet evidence standard highlighted in </a:t>
            </a:r>
            <a:r>
              <a:rPr lang="en-US" sz="1653" i="1" dirty="0" smtClean="0">
                <a:solidFill>
                  <a:srgbClr val="FF0000"/>
                </a:solidFill>
              </a:rPr>
              <a:t>red</a:t>
            </a:r>
            <a:endParaRPr lang="en-US" dirty="0"/>
          </a:p>
        </p:txBody>
      </p:sp>
    </p:spTree>
    <p:extLst>
      <p:ext uri="{BB962C8B-B14F-4D97-AF65-F5344CB8AC3E}">
        <p14:creationId xmlns:p14="http://schemas.microsoft.com/office/powerpoint/2010/main" val="3346997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6</a:t>
            </a:fld>
            <a:endParaRPr lang="ru-RU" dirty="0"/>
          </a:p>
        </p:txBody>
      </p:sp>
      <p:sp>
        <p:nvSpPr>
          <p:cNvPr id="3" name="TextBox 2"/>
          <p:cNvSpPr txBox="1"/>
          <p:nvPr/>
        </p:nvSpPr>
        <p:spPr>
          <a:xfrm>
            <a:off x="2211185" y="1521229"/>
            <a:ext cx="8720051" cy="4708981"/>
          </a:xfrm>
          <a:prstGeom prst="rect">
            <a:avLst/>
          </a:prstGeom>
          <a:noFill/>
        </p:spPr>
        <p:txBody>
          <a:bodyPr wrap="square" rtlCol="0">
            <a:spAutoFit/>
          </a:bodyPr>
          <a:lstStyle/>
          <a:p>
            <a:pPr algn="ctr"/>
            <a:r>
              <a:rPr lang="en-US" sz="2400" dirty="0" smtClean="0">
                <a:solidFill>
                  <a:schemeClr val="accent2"/>
                </a:solidFill>
                <a:latin typeface="+mj-lt"/>
              </a:rPr>
              <a:t>Definition Changes</a:t>
            </a:r>
          </a:p>
          <a:p>
            <a:pPr algn="ctr"/>
            <a:r>
              <a:rPr lang="en-US" sz="1200" dirty="0" smtClean="0">
                <a:solidFill>
                  <a:schemeClr val="accent2"/>
                </a:solidFill>
                <a:latin typeface="+mj-lt"/>
              </a:rPr>
              <a:t>Sec. 8101(52)</a:t>
            </a:r>
          </a:p>
          <a:p>
            <a:pPr algn="ctr"/>
            <a:endParaRPr lang="en-US" sz="1200" dirty="0">
              <a:solidFill>
                <a:schemeClr val="accent2"/>
              </a:solidFill>
              <a:latin typeface="+mj-lt"/>
            </a:endParaRPr>
          </a:p>
          <a:p>
            <a:pPr algn="ctr"/>
            <a:r>
              <a:rPr lang="en-US" sz="2000" b="1" dirty="0">
                <a:solidFill>
                  <a:srgbClr val="FF0000"/>
                </a:solidFill>
                <a:latin typeface="Century Gothic" panose="020B0502020202020204" pitchFamily="34" charset="0"/>
              </a:rPr>
              <a:t>(NEW)“</a:t>
            </a:r>
            <a:r>
              <a:rPr lang="en-US" sz="2000" b="1" dirty="0">
                <a:latin typeface="Century Gothic" panose="020B0502020202020204" pitchFamily="34" charset="0"/>
              </a:rPr>
              <a:t>core academic subject &gt;  </a:t>
            </a:r>
            <a:r>
              <a:rPr lang="en-US" sz="2000" b="1" dirty="0">
                <a:solidFill>
                  <a:srgbClr val="FF0000"/>
                </a:solidFill>
                <a:latin typeface="Century Gothic" panose="020B0502020202020204" pitchFamily="34" charset="0"/>
              </a:rPr>
              <a:t>well-rounded education</a:t>
            </a:r>
            <a:r>
              <a:rPr lang="en-US" sz="2000" b="1" dirty="0" smtClean="0">
                <a:solidFill>
                  <a:srgbClr val="FF0000"/>
                </a:solidFill>
                <a:latin typeface="Century Gothic" panose="020B0502020202020204" pitchFamily="34" charset="0"/>
              </a:rPr>
              <a:t>”</a:t>
            </a:r>
          </a:p>
          <a:p>
            <a:pPr algn="ctr"/>
            <a:endParaRPr lang="en-US" sz="2000" b="1" dirty="0">
              <a:solidFill>
                <a:srgbClr val="FF0000"/>
              </a:solidFill>
              <a:latin typeface="Century Gothic" panose="020B0502020202020204" pitchFamily="34" charset="0"/>
            </a:endParaRPr>
          </a:p>
          <a:p>
            <a:pPr marL="342900" indent="-342900">
              <a:buFont typeface="Arial" panose="020B0604020202020204" pitchFamily="34" charset="0"/>
              <a:buChar char="•"/>
            </a:pPr>
            <a:r>
              <a:rPr lang="en-US" sz="2000" b="1" dirty="0">
                <a:latin typeface="Comic Sans MS" panose="030F0702030302020204" pitchFamily="66" charset="0"/>
              </a:rPr>
              <a:t>English, reading or language arts, writing </a:t>
            </a:r>
          </a:p>
          <a:p>
            <a:pPr marL="342900" indent="-342900">
              <a:buFont typeface="Arial" panose="020B0604020202020204" pitchFamily="34" charset="0"/>
              <a:buChar char="•"/>
            </a:pPr>
            <a:r>
              <a:rPr lang="en-US" sz="2000" b="1" dirty="0">
                <a:solidFill>
                  <a:srgbClr val="FF0000"/>
                </a:solidFill>
                <a:latin typeface="Comic Sans MS" panose="030F0702030302020204" pitchFamily="66" charset="0"/>
              </a:rPr>
              <a:t>science, technology, engineering, mathematics, </a:t>
            </a:r>
          </a:p>
          <a:p>
            <a:pPr marL="342900" indent="-342900">
              <a:buFont typeface="Arial" panose="020B0604020202020204" pitchFamily="34" charset="0"/>
              <a:buChar char="•"/>
            </a:pPr>
            <a:r>
              <a:rPr lang="en-US" sz="2000" b="1" dirty="0">
                <a:solidFill>
                  <a:srgbClr val="FF0000"/>
                </a:solidFill>
                <a:latin typeface="Comic Sans MS" panose="030F0702030302020204" pitchFamily="66" charset="0"/>
              </a:rPr>
              <a:t>computer science, </a:t>
            </a:r>
          </a:p>
          <a:p>
            <a:pPr marL="342900" indent="-342900">
              <a:buFont typeface="Arial" panose="020B0604020202020204" pitchFamily="34" charset="0"/>
              <a:buChar char="•"/>
            </a:pPr>
            <a:r>
              <a:rPr lang="en-US" sz="2000" b="1" dirty="0">
                <a:latin typeface="Comic Sans MS" panose="030F0702030302020204" pitchFamily="66" charset="0"/>
              </a:rPr>
              <a:t>foreign languages, </a:t>
            </a:r>
          </a:p>
          <a:p>
            <a:pPr marL="342900" indent="-342900">
              <a:buFont typeface="Arial" panose="020B0604020202020204" pitchFamily="34" charset="0"/>
              <a:buChar char="•"/>
            </a:pPr>
            <a:r>
              <a:rPr lang="en-US" sz="2000" b="1" dirty="0">
                <a:latin typeface="Comic Sans MS" panose="030F0702030302020204" pitchFamily="66" charset="0"/>
              </a:rPr>
              <a:t>civics and government, </a:t>
            </a:r>
          </a:p>
          <a:p>
            <a:pPr marL="342900" indent="-342900">
              <a:buFont typeface="Arial" panose="020B0604020202020204" pitchFamily="34" charset="0"/>
              <a:buChar char="•"/>
            </a:pPr>
            <a:r>
              <a:rPr lang="en-US" sz="2000" b="1" dirty="0">
                <a:latin typeface="Comic Sans MS" panose="030F0702030302020204" pitchFamily="66" charset="0"/>
              </a:rPr>
              <a:t>economics </a:t>
            </a:r>
          </a:p>
          <a:p>
            <a:pPr marL="342900" indent="-342900">
              <a:buFont typeface="Arial" panose="020B0604020202020204" pitchFamily="34" charset="0"/>
              <a:buChar char="•"/>
            </a:pPr>
            <a:r>
              <a:rPr lang="en-US" sz="2000" b="1" dirty="0">
                <a:latin typeface="Comic Sans MS" panose="030F0702030302020204" pitchFamily="66" charset="0"/>
              </a:rPr>
              <a:t>arts and music,  </a:t>
            </a:r>
          </a:p>
          <a:p>
            <a:pPr marL="342900" indent="-342900">
              <a:buFont typeface="Arial" panose="020B0604020202020204" pitchFamily="34" charset="0"/>
              <a:buChar char="•"/>
            </a:pPr>
            <a:r>
              <a:rPr lang="en-US" sz="2000" b="1" dirty="0">
                <a:latin typeface="Comic Sans MS" panose="030F0702030302020204" pitchFamily="66" charset="0"/>
              </a:rPr>
              <a:t>history, geography, </a:t>
            </a:r>
          </a:p>
          <a:p>
            <a:pPr marL="342900" indent="-342900">
              <a:buFont typeface="Arial" panose="020B0604020202020204" pitchFamily="34" charset="0"/>
              <a:buChar char="•"/>
            </a:pPr>
            <a:r>
              <a:rPr lang="en-US" sz="2000" b="1" dirty="0">
                <a:solidFill>
                  <a:srgbClr val="FF0000"/>
                </a:solidFill>
                <a:latin typeface="Comic Sans MS" panose="030F0702030302020204" pitchFamily="66" charset="0"/>
              </a:rPr>
              <a:t>career and technical education, </a:t>
            </a:r>
          </a:p>
          <a:p>
            <a:pPr marL="342900" indent="-342900">
              <a:buFont typeface="Arial" panose="020B0604020202020204" pitchFamily="34" charset="0"/>
              <a:buChar char="•"/>
            </a:pPr>
            <a:r>
              <a:rPr lang="en-US" sz="2000" b="1" dirty="0">
                <a:solidFill>
                  <a:srgbClr val="FF0000"/>
                </a:solidFill>
                <a:latin typeface="Comic Sans MS" panose="030F0702030302020204" pitchFamily="66" charset="0"/>
              </a:rPr>
              <a:t>health and physical education</a:t>
            </a:r>
          </a:p>
          <a:p>
            <a:pPr algn="ctr"/>
            <a:endParaRPr lang="en-US" sz="1200" dirty="0">
              <a:solidFill>
                <a:schemeClr val="tx2"/>
              </a:solidFill>
              <a:latin typeface="+mj-lt"/>
            </a:endParaRPr>
          </a:p>
        </p:txBody>
      </p:sp>
    </p:spTree>
    <p:extLst>
      <p:ext uri="{BB962C8B-B14F-4D97-AF65-F5344CB8AC3E}">
        <p14:creationId xmlns:p14="http://schemas.microsoft.com/office/powerpoint/2010/main" val="4765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ru-RU" smtClean="0"/>
              <a:t>7</a:t>
            </a:fld>
            <a:endParaRPr lang="ru-RU" dirty="0"/>
          </a:p>
        </p:txBody>
      </p:sp>
      <p:sp>
        <p:nvSpPr>
          <p:cNvPr id="4" name="Title 3"/>
          <p:cNvSpPr>
            <a:spLocks noGrp="1"/>
          </p:cNvSpPr>
          <p:nvPr>
            <p:ph type="title" idx="4294967295"/>
          </p:nvPr>
        </p:nvSpPr>
        <p:spPr>
          <a:xfrm>
            <a:off x="737119" y="365125"/>
            <a:ext cx="6186196" cy="1325563"/>
          </a:xfrm>
        </p:spPr>
        <p:txBody>
          <a:bodyPr>
            <a:normAutofit/>
          </a:bodyPr>
          <a:lstStyle/>
          <a:p>
            <a:pPr algn="ctr"/>
            <a:r>
              <a:rPr lang="en-US" sz="4800" dirty="0" smtClean="0"/>
              <a:t>Consultation</a:t>
            </a:r>
            <a:br>
              <a:rPr lang="en-US" sz="4800" dirty="0" smtClean="0"/>
            </a:br>
            <a:r>
              <a:rPr lang="en-US" sz="1200" dirty="0" smtClean="0"/>
              <a:t>Sec. 2102 (b)(3)</a:t>
            </a:r>
            <a:endParaRPr lang="en-US" sz="2000" dirty="0"/>
          </a:p>
        </p:txBody>
      </p:sp>
      <p:sp>
        <p:nvSpPr>
          <p:cNvPr id="5" name="TextBox 4"/>
          <p:cNvSpPr txBox="1"/>
          <p:nvPr/>
        </p:nvSpPr>
        <p:spPr>
          <a:xfrm>
            <a:off x="2277687" y="1812175"/>
            <a:ext cx="8321040" cy="4401205"/>
          </a:xfrm>
          <a:prstGeom prst="rect">
            <a:avLst/>
          </a:prstGeom>
          <a:noFill/>
        </p:spPr>
        <p:txBody>
          <a:bodyPr wrap="square" rtlCol="0">
            <a:spAutoFit/>
          </a:bodyPr>
          <a:lstStyle/>
          <a:p>
            <a:r>
              <a:rPr lang="en-US" sz="2800" dirty="0">
                <a:latin typeface="+mj-lt"/>
              </a:rPr>
              <a:t>LEAs shall consult with:</a:t>
            </a:r>
          </a:p>
          <a:p>
            <a:endParaRPr lang="en-US" sz="2800" dirty="0">
              <a:latin typeface="Arial Black" panose="020B0A04020102020204" pitchFamily="34" charset="0"/>
            </a:endParaRPr>
          </a:p>
          <a:p>
            <a:pPr marL="914400" lvl="1" indent="-457200">
              <a:buFont typeface="Wingdings" panose="05000000000000000000" pitchFamily="2" charset="2"/>
              <a:buChar char="Ø"/>
            </a:pPr>
            <a:r>
              <a:rPr lang="en-US" sz="2800" dirty="0">
                <a:solidFill>
                  <a:schemeClr val="accent1">
                    <a:lumMod val="75000"/>
                  </a:schemeClr>
                </a:solidFill>
                <a:latin typeface="+mj-lt"/>
              </a:rPr>
              <a:t>Teachers, principals, leaders</a:t>
            </a:r>
          </a:p>
          <a:p>
            <a:pPr marL="914400" lvl="1" indent="-457200">
              <a:buFont typeface="Wingdings" panose="05000000000000000000" pitchFamily="2" charset="2"/>
              <a:buChar char="Ø"/>
            </a:pPr>
            <a:endParaRPr lang="en-US" sz="2800" dirty="0">
              <a:solidFill>
                <a:schemeClr val="accent1">
                  <a:lumMod val="75000"/>
                </a:schemeClr>
              </a:solidFill>
              <a:latin typeface="+mj-lt"/>
            </a:endParaRPr>
          </a:p>
          <a:p>
            <a:pPr marL="914400" lvl="1" indent="-457200">
              <a:buFont typeface="Wingdings" panose="05000000000000000000" pitchFamily="2" charset="2"/>
              <a:buChar char="Ø"/>
            </a:pPr>
            <a:r>
              <a:rPr lang="en-US" sz="2800" dirty="0">
                <a:solidFill>
                  <a:schemeClr val="accent1">
                    <a:lumMod val="75000"/>
                  </a:schemeClr>
                </a:solidFill>
                <a:latin typeface="+mj-lt"/>
              </a:rPr>
              <a:t>Paraprofessionals, instructional support</a:t>
            </a:r>
          </a:p>
          <a:p>
            <a:pPr marL="914400" lvl="1" indent="-457200">
              <a:buFont typeface="Wingdings" panose="05000000000000000000" pitchFamily="2" charset="2"/>
              <a:buChar char="Ø"/>
            </a:pPr>
            <a:endParaRPr lang="en-US" sz="2800" dirty="0">
              <a:solidFill>
                <a:schemeClr val="accent1">
                  <a:lumMod val="75000"/>
                </a:schemeClr>
              </a:solidFill>
              <a:latin typeface="+mj-lt"/>
            </a:endParaRPr>
          </a:p>
          <a:p>
            <a:pPr marL="914400" lvl="1" indent="-457200">
              <a:buFont typeface="Wingdings" panose="05000000000000000000" pitchFamily="2" charset="2"/>
              <a:buChar char="Ø"/>
            </a:pPr>
            <a:r>
              <a:rPr lang="en-US" sz="2800" dirty="0">
                <a:solidFill>
                  <a:schemeClr val="accent1">
                    <a:lumMod val="75000"/>
                  </a:schemeClr>
                </a:solidFill>
                <a:latin typeface="+mj-lt"/>
              </a:rPr>
              <a:t>Charter leaders, parents, community partners</a:t>
            </a:r>
          </a:p>
          <a:p>
            <a:pPr marL="914400" lvl="1" indent="-457200">
              <a:buFont typeface="Wingdings" panose="05000000000000000000" pitchFamily="2" charset="2"/>
              <a:buChar char="Ø"/>
            </a:pPr>
            <a:endParaRPr lang="en-US" sz="2800" dirty="0">
              <a:solidFill>
                <a:schemeClr val="accent1">
                  <a:lumMod val="75000"/>
                </a:schemeClr>
              </a:solidFill>
              <a:latin typeface="+mj-lt"/>
            </a:endParaRPr>
          </a:p>
          <a:p>
            <a:pPr marL="914400" lvl="1" indent="-457200">
              <a:buFont typeface="Wingdings" panose="05000000000000000000" pitchFamily="2" charset="2"/>
              <a:buChar char="Ø"/>
            </a:pPr>
            <a:r>
              <a:rPr lang="en-US" sz="2800" dirty="0">
                <a:solidFill>
                  <a:schemeClr val="accent1">
                    <a:lumMod val="75000"/>
                  </a:schemeClr>
                </a:solidFill>
                <a:latin typeface="+mj-lt"/>
              </a:rPr>
              <a:t>Others with expertise</a:t>
            </a:r>
          </a:p>
        </p:txBody>
      </p:sp>
    </p:spTree>
    <p:extLst>
      <p:ext uri="{BB962C8B-B14F-4D97-AF65-F5344CB8AC3E}">
        <p14:creationId xmlns:p14="http://schemas.microsoft.com/office/powerpoint/2010/main" val="1659969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a:off x="839788" y="1920240"/>
            <a:ext cx="3932237" cy="137160"/>
          </a:xfrm>
        </p:spPr>
        <p:txBody>
          <a:bodyPr>
            <a:normAutofit fontScale="90000"/>
          </a:bodyPr>
          <a:lstStyle/>
          <a:p>
            <a:endParaRPr lang="ru-RU" dirty="0"/>
          </a:p>
        </p:txBody>
      </p:sp>
      <p:pic>
        <p:nvPicPr>
          <p:cNvPr id="9" name="Picture Placeholder 8" descr="Painting and Drawing Tools Set">
            <a:extLst>
              <a:ext uri="{FF2B5EF4-FFF2-40B4-BE49-F238E27FC236}">
                <a16:creationId xmlns:a16="http://schemas.microsoft.com/office/drawing/2014/main" id="{71721CA4-A4DE-4064-A8E6-96148525225A}"/>
              </a:ext>
            </a:extLst>
          </p:cNvPr>
          <p:cNvPicPr>
            <a:picLocks noGrp="1" noChangeAspect="1"/>
          </p:cNvPicPr>
          <p:nvPr>
            <p:ph type="pic" idx="1"/>
          </p:nvPr>
        </p:nvPicPr>
        <p:blipFill rotWithShape="1">
          <a:blip r:embed="rId2"/>
          <a:srcRect l="7785" r="7785"/>
          <a:stretch/>
        </p:blipFill>
        <p:spPr>
          <a:xfrm>
            <a:off x="839788" y="498765"/>
            <a:ext cx="10174576" cy="5777344"/>
          </a:xfrm>
        </p:spPr>
      </p:pic>
      <p:sp>
        <p:nvSpPr>
          <p:cNvPr id="4" name="Text Placeholder 3">
            <a:extLst>
              <a:ext uri="{FF2B5EF4-FFF2-40B4-BE49-F238E27FC236}">
                <a16:creationId xmlns:a16="http://schemas.microsoft.com/office/drawing/2014/main" id="{1C507F06-C190-4897-A2E9-0AA8E6684053}"/>
              </a:ext>
            </a:extLst>
          </p:cNvPr>
          <p:cNvSpPr>
            <a:spLocks noGrp="1"/>
          </p:cNvSpPr>
          <p:nvPr>
            <p:ph type="body" sz="half" idx="2"/>
          </p:nvPr>
        </p:nvSpPr>
        <p:spPr>
          <a:xfrm>
            <a:off x="3840480" y="2057400"/>
            <a:ext cx="3250276" cy="1874520"/>
          </a:xfrm>
        </p:spPr>
        <p:txBody>
          <a:bodyPr>
            <a:normAutofit/>
          </a:bodyPr>
          <a:lstStyle/>
          <a:p>
            <a:pPr algn="ctr"/>
            <a:endParaRPr lang="en-US" sz="3600" dirty="0" smtClean="0"/>
          </a:p>
          <a:p>
            <a:pPr algn="ctr"/>
            <a:r>
              <a:rPr lang="en-US" sz="6600" dirty="0" err="1" smtClean="0">
                <a:solidFill>
                  <a:srgbClr val="00B050"/>
                </a:solidFill>
                <a:latin typeface="Rockwell" panose="02060603020205020403" pitchFamily="18" charset="0"/>
                <a:ea typeface="Verdana" panose="020B0604030504040204" pitchFamily="34" charset="0"/>
              </a:rPr>
              <a:t>eGAP</a:t>
            </a:r>
            <a:endParaRPr lang="ru-RU" sz="6600" dirty="0">
              <a:solidFill>
                <a:srgbClr val="00B050"/>
              </a:solidFill>
              <a:latin typeface="Verdana" panose="020B0604030504040204" pitchFamily="34" charset="0"/>
              <a:ea typeface="Verdana" panose="020B0604030504040204" pitchFamily="34" charset="0"/>
            </a:endParaRPr>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ru-RU" smtClean="0"/>
              <a:pPr/>
              <a:t>8</a:t>
            </a:fld>
            <a:endParaRPr lang="ru-RU" dirty="0"/>
          </a:p>
        </p:txBody>
      </p:sp>
    </p:spTree>
    <p:extLst>
      <p:ext uri="{BB962C8B-B14F-4D97-AF65-F5344CB8AC3E}">
        <p14:creationId xmlns:p14="http://schemas.microsoft.com/office/powerpoint/2010/main" val="2532577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8C0CDE5-970C-4CC4-BF43-0DA127E73E82}" type="slidenum">
              <a:rPr lang="ru-RU" smtClean="0"/>
              <a:t>9</a:t>
            </a:fld>
            <a:endParaRPr lang="ru-RU" dirty="0"/>
          </a:p>
        </p:txBody>
      </p:sp>
      <p:sp>
        <p:nvSpPr>
          <p:cNvPr id="3" name="Rectangle 2"/>
          <p:cNvSpPr/>
          <p:nvPr/>
        </p:nvSpPr>
        <p:spPr>
          <a:xfrm>
            <a:off x="1030778" y="482138"/>
            <a:ext cx="3499658" cy="997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Title II-Part A</a:t>
            </a:r>
          </a:p>
          <a:p>
            <a:pPr algn="ctr"/>
            <a:r>
              <a:rPr lang="en-US" sz="3200" b="1" dirty="0" err="1" smtClean="0">
                <a:solidFill>
                  <a:schemeClr val="tx1"/>
                </a:solidFill>
              </a:rPr>
              <a:t>eGAP</a:t>
            </a:r>
            <a:r>
              <a:rPr lang="en-US" sz="3200" b="1" dirty="0" smtClean="0">
                <a:solidFill>
                  <a:schemeClr val="tx1"/>
                </a:solidFill>
              </a:rPr>
              <a:t> Changes</a:t>
            </a:r>
            <a:endParaRPr lang="en-US" sz="3200" b="1" dirty="0">
              <a:solidFill>
                <a:schemeClr val="tx1"/>
              </a:solidFill>
            </a:endParaRPr>
          </a:p>
        </p:txBody>
      </p:sp>
      <p:sp>
        <p:nvSpPr>
          <p:cNvPr id="4" name="TextBox 3"/>
          <p:cNvSpPr txBox="1"/>
          <p:nvPr/>
        </p:nvSpPr>
        <p:spPr>
          <a:xfrm>
            <a:off x="2136370" y="2103120"/>
            <a:ext cx="8753302" cy="4278094"/>
          </a:xfrm>
          <a:prstGeom prst="rect">
            <a:avLst/>
          </a:prstGeom>
          <a:noFill/>
        </p:spPr>
        <p:txBody>
          <a:bodyPr wrap="square" rtlCol="0">
            <a:spAutoFit/>
          </a:bodyPr>
          <a:lstStyle/>
          <a:p>
            <a:r>
              <a:rPr lang="en-US" sz="1400" b="1" dirty="0" smtClean="0">
                <a:latin typeface="Comic Sans MS" panose="030F0702030302020204" pitchFamily="66" charset="0"/>
              </a:rPr>
              <a:t>Consultation Process</a:t>
            </a:r>
          </a:p>
          <a:p>
            <a:pPr marL="285750" indent="-285750">
              <a:buFont typeface="Arial" panose="020B0604020202020204" pitchFamily="34" charset="0"/>
              <a:buChar char="•"/>
            </a:pPr>
            <a:r>
              <a:rPr lang="en-US" sz="1400" dirty="0" smtClean="0">
                <a:latin typeface="Century Gothic" panose="020B0502020202020204" pitchFamily="34" charset="0"/>
              </a:rPr>
              <a:t>Provide a list of stakeholders involved in the consultation process and consultation methods.</a:t>
            </a:r>
          </a:p>
          <a:p>
            <a:r>
              <a:rPr lang="en-US" sz="1400" dirty="0" smtClean="0">
                <a:latin typeface="Comic Sans MS" panose="030F0702030302020204" pitchFamily="66" charset="0"/>
              </a:rPr>
              <a:t>      </a:t>
            </a:r>
            <a:r>
              <a:rPr lang="en-US" sz="1000" dirty="0" smtClean="0">
                <a:latin typeface="Comic Sans MS" panose="030F0702030302020204" pitchFamily="66" charset="0"/>
              </a:rPr>
              <a:t>2102(b)(3)</a:t>
            </a:r>
          </a:p>
          <a:p>
            <a:endParaRPr lang="en-US" sz="1000" dirty="0">
              <a:latin typeface="Comic Sans MS" panose="030F0702030302020204" pitchFamily="66" charset="0"/>
            </a:endParaRPr>
          </a:p>
          <a:p>
            <a:r>
              <a:rPr lang="en-US" sz="1400" b="1" dirty="0" smtClean="0">
                <a:latin typeface="Comic Sans MS" panose="030F0702030302020204" pitchFamily="66" charset="0"/>
              </a:rPr>
              <a:t>Descriptions:</a:t>
            </a:r>
            <a:endParaRPr lang="en-US" sz="1400" dirty="0" smtClean="0">
              <a:latin typeface="Comic Sans MS" panose="030F0702030302020204" pitchFamily="66" charset="0"/>
            </a:endParaRPr>
          </a:p>
          <a:p>
            <a:pPr marL="342900" indent="-342900">
              <a:buFont typeface="+mj-lt"/>
              <a:buAutoNum type="arabicPeriod"/>
            </a:pPr>
            <a:r>
              <a:rPr lang="en-US" sz="1400" dirty="0" smtClean="0">
                <a:latin typeface="Century Gothic" panose="020B0502020202020204" pitchFamily="34" charset="0"/>
              </a:rPr>
              <a:t>Describe the activities to be carried out by the local educational agency under this section and how these activities will be aligned with challenging State academic standards. </a:t>
            </a:r>
            <a:r>
              <a:rPr lang="en-US" sz="1000" dirty="0" smtClean="0">
                <a:latin typeface="Comic Sans MS" panose="030F0702030302020204" pitchFamily="66" charset="0"/>
              </a:rPr>
              <a:t>2102(b)(2)(A)</a:t>
            </a:r>
          </a:p>
          <a:p>
            <a:pPr marL="228600" indent="-228600">
              <a:buFont typeface="+mj-lt"/>
              <a:buAutoNum type="arabicPeriod"/>
            </a:pPr>
            <a:endParaRPr lang="en-US" sz="1000" dirty="0" smtClean="0">
              <a:latin typeface="Comic Sans MS" panose="030F0702030302020204" pitchFamily="66" charset="0"/>
            </a:endParaRPr>
          </a:p>
          <a:p>
            <a:pPr marL="342900" indent="-342900">
              <a:buFont typeface="+mj-lt"/>
              <a:buAutoNum type="arabicPeriod"/>
            </a:pPr>
            <a:r>
              <a:rPr lang="en-US" sz="1400" dirty="0" smtClean="0">
                <a:latin typeface="Century Gothic" panose="020B0502020202020204" pitchFamily="34" charset="0"/>
              </a:rPr>
              <a:t>Describe the local educational agency's systems of professional growth and improvement, such as induction for teachers, principals, or other school leaders and opportunities for building the capacity of teachers and opportunities to develop meaningful teacher leadership. </a:t>
            </a:r>
            <a:r>
              <a:rPr lang="en-US" sz="1000" dirty="0" smtClean="0">
                <a:latin typeface="Comic Sans MS" panose="030F0702030302020204" pitchFamily="66" charset="0"/>
              </a:rPr>
              <a:t>2102(b)(2)(B)</a:t>
            </a:r>
          </a:p>
          <a:p>
            <a:pPr marL="228600" indent="-228600">
              <a:buFont typeface="+mj-lt"/>
              <a:buAutoNum type="arabicPeriod"/>
            </a:pPr>
            <a:endParaRPr lang="en-US" sz="1000" dirty="0" smtClean="0">
              <a:latin typeface="Comic Sans MS" panose="030F0702030302020204" pitchFamily="66" charset="0"/>
            </a:endParaRPr>
          </a:p>
          <a:p>
            <a:pPr marL="342900" indent="-342900">
              <a:buFont typeface="+mj-lt"/>
              <a:buAutoNum type="arabicPeriod"/>
            </a:pPr>
            <a:r>
              <a:rPr lang="en-US" sz="1400" dirty="0" smtClean="0">
                <a:latin typeface="Century Gothic" panose="020B0502020202020204" pitchFamily="34" charset="0"/>
              </a:rPr>
              <a:t>Describe how the local educational agency will prioritize funds to schools served by the agency that are implementing comprehensive support and improvement activities and targeted support and improvement activities under section </a:t>
            </a:r>
            <a:r>
              <a:rPr lang="en-US" sz="1000" dirty="0" smtClean="0">
                <a:latin typeface="Comic Sans MS" panose="030F0702030302020204" pitchFamily="66" charset="0"/>
              </a:rPr>
              <a:t>1111(d)</a:t>
            </a:r>
            <a:r>
              <a:rPr lang="en-US" sz="1400" dirty="0" smtClean="0">
                <a:latin typeface="Century Gothic" panose="020B0502020202020204" pitchFamily="34" charset="0"/>
              </a:rPr>
              <a:t> and have the highest percentage of children counted under section</a:t>
            </a:r>
            <a:r>
              <a:rPr lang="en-US" sz="1200" dirty="0" smtClean="0">
                <a:latin typeface="Century Gothic" panose="020B0502020202020204" pitchFamily="34" charset="0"/>
              </a:rPr>
              <a:t> </a:t>
            </a:r>
            <a:r>
              <a:rPr lang="en-US" sz="1000" dirty="0" smtClean="0">
                <a:latin typeface="Comic Sans MS" panose="030F0702030302020204" pitchFamily="66" charset="0"/>
              </a:rPr>
              <a:t>1124(c). 2102(b)(2)(C)</a:t>
            </a:r>
          </a:p>
          <a:p>
            <a:pPr marL="228600" indent="-228600">
              <a:buFont typeface="+mj-lt"/>
              <a:buAutoNum type="arabicPeriod"/>
            </a:pPr>
            <a:endParaRPr lang="en-US" sz="1000" dirty="0" smtClean="0">
              <a:latin typeface="Comic Sans MS" panose="030F0702030302020204" pitchFamily="66" charset="0"/>
            </a:endParaRPr>
          </a:p>
          <a:p>
            <a:pPr marL="342900" indent="-342900">
              <a:buFont typeface="+mj-lt"/>
              <a:buAutoNum type="arabicPeriod"/>
            </a:pPr>
            <a:r>
              <a:rPr lang="en-US" sz="1400" dirty="0" smtClean="0">
                <a:latin typeface="Century Gothic" panose="020B0502020202020204" pitchFamily="34" charset="0"/>
              </a:rPr>
              <a:t>Describe how the local educational agency will use data and ongoing consultation to               continually update and improve activities supported under this part. </a:t>
            </a:r>
            <a:r>
              <a:rPr lang="en-US" sz="1000" dirty="0" smtClean="0">
                <a:latin typeface="Comic Sans MS" panose="030F0702030302020204" pitchFamily="66" charset="0"/>
              </a:rPr>
              <a:t>2102(b)(2)(D)</a:t>
            </a:r>
          </a:p>
          <a:p>
            <a:endParaRPr lang="en-US" sz="1200" dirty="0">
              <a:latin typeface="Comic Sans MS" panose="030F0702030302020204" pitchFamily="66" charset="0"/>
            </a:endParaRPr>
          </a:p>
        </p:txBody>
      </p:sp>
    </p:spTree>
    <p:extLst>
      <p:ext uri="{BB962C8B-B14F-4D97-AF65-F5344CB8AC3E}">
        <p14:creationId xmlns:p14="http://schemas.microsoft.com/office/powerpoint/2010/main" val="2182504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911</Words>
  <Application>Microsoft Office PowerPoint</Application>
  <PresentationFormat>Widescreen</PresentationFormat>
  <Paragraphs>171</Paragraphs>
  <Slides>20</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34" baseType="lpstr">
      <vt:lpstr>Arial</vt:lpstr>
      <vt:lpstr>Arial Black</vt:lpstr>
      <vt:lpstr>Calibri</vt:lpstr>
      <vt:lpstr>Calibri Light</vt:lpstr>
      <vt:lpstr>Century Gothic</vt:lpstr>
      <vt:lpstr>Comic Sans MS</vt:lpstr>
      <vt:lpstr>Copperplate Gothic Bold</vt:lpstr>
      <vt:lpstr>Franklin Gothic Book</vt:lpstr>
      <vt:lpstr>Rockwell</vt:lpstr>
      <vt:lpstr>Verdana</vt:lpstr>
      <vt:lpstr>Wingdings</vt:lpstr>
      <vt:lpstr>Office Theme</vt:lpstr>
      <vt:lpstr>Presentation</vt:lpstr>
      <vt:lpstr>Document</vt:lpstr>
      <vt:lpstr>Title II - A Preparing, Training, and Recruiting High Quality Teachers, Principals, or Other School Leaders Sec. 2101 </vt:lpstr>
      <vt:lpstr>PowerPoint Presentation</vt:lpstr>
      <vt:lpstr>Title II, Part A   Purpose Sec. 2001</vt:lpstr>
      <vt:lpstr>Professional Development Sec. 8101(42)</vt:lpstr>
      <vt:lpstr>PowerPoint Presentation</vt:lpstr>
      <vt:lpstr>PowerPoint Presentation</vt:lpstr>
      <vt:lpstr>Consultation Sec. 2102 (b)(3)</vt:lpstr>
      <vt:lpstr>PowerPoint Presentation</vt:lpstr>
      <vt:lpstr>PowerPoint Presentation</vt:lpstr>
      <vt:lpstr>PowerPoint Presentation</vt:lpstr>
      <vt:lpstr>PowerPoint Presentation</vt:lpstr>
      <vt:lpstr>eGap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2018-08-13T15:23:10Z</dcterms:created>
  <dcterms:modified xsi:type="dcterms:W3CDTF">2018-09-10T19:44:25Z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2018-08-01T18:51:16.8781335Z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