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3"/>
  </p:notesMasterIdLst>
  <p:handoutMasterIdLst>
    <p:handoutMasterId r:id="rId24"/>
  </p:handoutMasterIdLst>
  <p:sldIdLst>
    <p:sldId id="256" r:id="rId3"/>
    <p:sldId id="262" r:id="rId4"/>
    <p:sldId id="265" r:id="rId5"/>
    <p:sldId id="257" r:id="rId6"/>
    <p:sldId id="264" r:id="rId7"/>
    <p:sldId id="263" r:id="rId8"/>
    <p:sldId id="274" r:id="rId9"/>
    <p:sldId id="275" r:id="rId10"/>
    <p:sldId id="270" r:id="rId11"/>
    <p:sldId id="281" r:id="rId12"/>
    <p:sldId id="266" r:id="rId13"/>
    <p:sldId id="267" r:id="rId14"/>
    <p:sldId id="268" r:id="rId15"/>
    <p:sldId id="279" r:id="rId16"/>
    <p:sldId id="278" r:id="rId17"/>
    <p:sldId id="280" r:id="rId18"/>
    <p:sldId id="269" r:id="rId19"/>
    <p:sldId id="273" r:id="rId20"/>
    <p:sldId id="277" r:id="rId21"/>
    <p:sldId id="271"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Impress, Work Together" id="{B9B51309-D148-4332-87C2-07BE32FBCA3B}">
          <p14:sldIdLst>
            <p14:sldId id="262"/>
            <p14:sldId id="265"/>
            <p14:sldId id="257"/>
            <p14:sldId id="264"/>
          </p14:sldIdLst>
        </p14:section>
        <p14:section name="Learn More" id="{2CC34DB2-6590-42C0-AD4B-A04C6060184E}">
          <p14:sldIdLst>
            <p14:sldId id="263"/>
            <p14:sldId id="274"/>
            <p14:sldId id="275"/>
            <p14:sldId id="270"/>
            <p14:sldId id="281"/>
            <p14:sldId id="266"/>
            <p14:sldId id="267"/>
            <p14:sldId id="268"/>
            <p14:sldId id="279"/>
            <p14:sldId id="278"/>
            <p14:sldId id="280"/>
            <p14:sldId id="269"/>
            <p14:sldId id="273"/>
            <p14:sldId id="277"/>
            <p14:sldId id="2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 id="2" name="Beard Susan W." initials="BSW" lastIdx="1" clrIdx="2">
    <p:extLst>
      <p:ext uri="{19B8F6BF-5375-455C-9EA6-DF929625EA0E}">
        <p15:presenceInfo xmlns:p15="http://schemas.microsoft.com/office/powerpoint/2012/main" userId="S-1-5-21-858731848-2976369602-4178478998-147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000000"/>
    <a:srgbClr val="DD462F"/>
    <a:srgbClr val="3B3026"/>
    <a:srgbClr val="E7E6E6"/>
    <a:srgbClr val="ECE1CA"/>
    <a:srgbClr val="D2B4A6"/>
    <a:srgbClr val="734F29"/>
    <a:srgbClr val="AEB785"/>
    <a:srgbClr val="EFD5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86421" autoAdjust="0"/>
  </p:normalViewPr>
  <p:slideViewPr>
    <p:cSldViewPr snapToGrid="0">
      <p:cViewPr varScale="1">
        <p:scale>
          <a:sx n="61" d="100"/>
          <a:sy n="61" d="100"/>
        </p:scale>
        <p:origin x="808" y="48"/>
      </p:cViewPr>
      <p:guideLst>
        <p:guide orient="horz" pos="2160"/>
        <p:guide pos="3840"/>
      </p:guideLst>
    </p:cSldViewPr>
  </p:slideViewPr>
  <p:outlineViewPr>
    <p:cViewPr>
      <p:scale>
        <a:sx n="33" d="100"/>
        <a:sy n="33" d="100"/>
      </p:scale>
      <p:origin x="0" y="-581"/>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08-30T16:08:47.826" idx="1">
    <p:pos x="10" y="10"/>
    <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159DBF-3B81-4EEA-BDEB-B4590F317415}" type="doc">
      <dgm:prSet loTypeId="urn:microsoft.com/office/officeart/2005/8/layout/process2" loCatId="process" qsTypeId="urn:microsoft.com/office/officeart/2005/8/quickstyle/simple1" qsCatId="simple" csTypeId="urn:microsoft.com/office/officeart/2005/8/colors/accent1_2" csCatId="accent1" phldr="1"/>
      <dgm:spPr/>
    </dgm:pt>
    <dgm:pt modelId="{B9EEBD12-58AE-4BA3-8AD5-4BDD4FC3493B}">
      <dgm:prSet phldrT="[Text]" custT="1"/>
      <dgm:spPr/>
      <dgm:t>
        <a:bodyPr/>
        <a:lstStyle/>
        <a:p>
          <a:r>
            <a:rPr lang="en-US" sz="3200" b="1" dirty="0" smtClean="0">
              <a:solidFill>
                <a:schemeClr val="tx1"/>
              </a:solidFill>
              <a:latin typeface="Aparajita" panose="020B0604020202020204" pitchFamily="34" charset="0"/>
              <a:cs typeface="Aparajita" panose="020B0604020202020204" pitchFamily="34" charset="0"/>
            </a:rPr>
            <a:t>Listening</a:t>
          </a:r>
          <a:endParaRPr lang="en-US" sz="3200" dirty="0">
            <a:solidFill>
              <a:schemeClr val="tx1"/>
            </a:solidFill>
            <a:latin typeface="Aparajita" panose="020B0604020202020204" pitchFamily="34" charset="0"/>
            <a:cs typeface="Aparajita" panose="020B0604020202020204" pitchFamily="34" charset="0"/>
          </a:endParaRPr>
        </a:p>
      </dgm:t>
    </dgm:pt>
    <dgm:pt modelId="{439AAE7F-A444-4C46-A67A-6A504C0A697C}" type="parTrans" cxnId="{314E7812-A03C-4608-8DD7-92A48A042120}">
      <dgm:prSet/>
      <dgm:spPr/>
      <dgm:t>
        <a:bodyPr/>
        <a:lstStyle/>
        <a:p>
          <a:endParaRPr lang="en-US"/>
        </a:p>
      </dgm:t>
    </dgm:pt>
    <dgm:pt modelId="{2E95AB4D-6AC4-47E4-B437-3A5C170B36E1}" type="sibTrans" cxnId="{314E7812-A03C-4608-8DD7-92A48A042120}">
      <dgm:prSet/>
      <dgm:spPr/>
      <dgm:t>
        <a:bodyPr/>
        <a:lstStyle/>
        <a:p>
          <a:endParaRPr lang="en-US"/>
        </a:p>
      </dgm:t>
    </dgm:pt>
    <dgm:pt modelId="{8414D258-9305-4742-B075-8B078B55378B}">
      <dgm:prSet phldrT="[Text]" custT="1"/>
      <dgm:spPr/>
      <dgm:t>
        <a:bodyPr/>
        <a:lstStyle/>
        <a:p>
          <a:r>
            <a:rPr lang="en-US" sz="3200" b="1" dirty="0" smtClean="0">
              <a:solidFill>
                <a:schemeClr val="tx1"/>
              </a:solidFill>
              <a:latin typeface="Aparajita" panose="020B0604020202020204" pitchFamily="34" charset="0"/>
              <a:cs typeface="Aparajita" panose="020B0604020202020204" pitchFamily="34" charset="0"/>
            </a:rPr>
            <a:t>Writing</a:t>
          </a:r>
          <a:endParaRPr lang="en-US" sz="3200" b="1" dirty="0">
            <a:solidFill>
              <a:schemeClr val="tx1"/>
            </a:solidFill>
            <a:latin typeface="Aparajita" panose="020B0604020202020204" pitchFamily="34" charset="0"/>
            <a:cs typeface="Aparajita" panose="020B0604020202020204" pitchFamily="34" charset="0"/>
          </a:endParaRPr>
        </a:p>
      </dgm:t>
    </dgm:pt>
    <dgm:pt modelId="{D42D864D-2350-4AAF-A7A4-6DCFF282B7EF}" type="parTrans" cxnId="{F0DB3E42-36FB-4CA0-B515-14A27ED7D74B}">
      <dgm:prSet/>
      <dgm:spPr/>
      <dgm:t>
        <a:bodyPr/>
        <a:lstStyle/>
        <a:p>
          <a:endParaRPr lang="en-US"/>
        </a:p>
      </dgm:t>
    </dgm:pt>
    <dgm:pt modelId="{7C79545C-950C-474D-B7DE-76741B25D936}" type="sibTrans" cxnId="{F0DB3E42-36FB-4CA0-B515-14A27ED7D74B}">
      <dgm:prSet/>
      <dgm:spPr/>
      <dgm:t>
        <a:bodyPr/>
        <a:lstStyle/>
        <a:p>
          <a:endParaRPr lang="en-US"/>
        </a:p>
      </dgm:t>
    </dgm:pt>
    <dgm:pt modelId="{BAFE238E-2468-45A2-A771-DF10591E8FA9}">
      <dgm:prSet phldrT="[Text]" custT="1"/>
      <dgm:spPr/>
      <dgm:t>
        <a:bodyPr/>
        <a:lstStyle/>
        <a:p>
          <a:r>
            <a:rPr lang="en-US" sz="3200" b="1" dirty="0" smtClean="0">
              <a:solidFill>
                <a:schemeClr val="tx1"/>
              </a:solidFill>
              <a:latin typeface="Aparajita" panose="020B0604020202020204" pitchFamily="34" charset="0"/>
              <a:cs typeface="Aparajita" panose="020B0604020202020204" pitchFamily="34" charset="0"/>
            </a:rPr>
            <a:t>Speaking</a:t>
          </a:r>
          <a:endParaRPr lang="en-US" sz="3200" b="1" dirty="0">
            <a:solidFill>
              <a:schemeClr val="tx1"/>
            </a:solidFill>
            <a:latin typeface="Aparajita" panose="020B0604020202020204" pitchFamily="34" charset="0"/>
            <a:cs typeface="Aparajita" panose="020B0604020202020204" pitchFamily="34" charset="0"/>
          </a:endParaRPr>
        </a:p>
      </dgm:t>
    </dgm:pt>
    <dgm:pt modelId="{21E79EFF-B9BD-4644-A6F1-48A671C1D9AD}" type="parTrans" cxnId="{5078F4C8-8416-4AC1-B971-9BDC850D27E1}">
      <dgm:prSet/>
      <dgm:spPr/>
      <dgm:t>
        <a:bodyPr/>
        <a:lstStyle/>
        <a:p>
          <a:endParaRPr lang="en-US"/>
        </a:p>
      </dgm:t>
    </dgm:pt>
    <dgm:pt modelId="{8852F921-C484-4DA7-971D-486ACAD7D6CB}" type="sibTrans" cxnId="{5078F4C8-8416-4AC1-B971-9BDC850D27E1}">
      <dgm:prSet/>
      <dgm:spPr/>
      <dgm:t>
        <a:bodyPr/>
        <a:lstStyle/>
        <a:p>
          <a:endParaRPr lang="en-US"/>
        </a:p>
      </dgm:t>
    </dgm:pt>
    <dgm:pt modelId="{E8025919-CAFC-4473-AA95-BEFB7FF8EF06}">
      <dgm:prSet phldrT="[Text]" custT="1"/>
      <dgm:spPr/>
      <dgm:t>
        <a:bodyPr/>
        <a:lstStyle/>
        <a:p>
          <a:r>
            <a:rPr lang="en-US" sz="3200" b="1" dirty="0" smtClean="0">
              <a:solidFill>
                <a:schemeClr val="tx1"/>
              </a:solidFill>
              <a:latin typeface="Aparajita" panose="020B0604020202020204" pitchFamily="34" charset="0"/>
              <a:cs typeface="Aparajita" panose="020B0604020202020204" pitchFamily="34" charset="0"/>
            </a:rPr>
            <a:t>Reading</a:t>
          </a:r>
          <a:endParaRPr lang="en-US" sz="3200" b="1" dirty="0">
            <a:solidFill>
              <a:schemeClr val="tx1"/>
            </a:solidFill>
            <a:latin typeface="Aparajita" panose="020B0604020202020204" pitchFamily="34" charset="0"/>
            <a:cs typeface="Aparajita" panose="020B0604020202020204" pitchFamily="34" charset="0"/>
          </a:endParaRPr>
        </a:p>
      </dgm:t>
    </dgm:pt>
    <dgm:pt modelId="{654C66CE-933D-45CF-A2A8-F1552DFFC013}" type="parTrans" cxnId="{E38A5C43-A48B-4B90-B725-8AA2920E03B4}">
      <dgm:prSet/>
      <dgm:spPr/>
      <dgm:t>
        <a:bodyPr/>
        <a:lstStyle/>
        <a:p>
          <a:endParaRPr lang="en-US"/>
        </a:p>
      </dgm:t>
    </dgm:pt>
    <dgm:pt modelId="{891EA259-B048-4302-9BAB-EA25092E2C18}" type="sibTrans" cxnId="{E38A5C43-A48B-4B90-B725-8AA2920E03B4}">
      <dgm:prSet/>
      <dgm:spPr/>
      <dgm:t>
        <a:bodyPr/>
        <a:lstStyle/>
        <a:p>
          <a:endParaRPr lang="en-US"/>
        </a:p>
      </dgm:t>
    </dgm:pt>
    <dgm:pt modelId="{0076F3F4-CB03-4789-BEC8-1A3537533D90}" type="pres">
      <dgm:prSet presAssocID="{F2159DBF-3B81-4EEA-BDEB-B4590F317415}" presName="linearFlow" presStyleCnt="0">
        <dgm:presLayoutVars>
          <dgm:resizeHandles val="exact"/>
        </dgm:presLayoutVars>
      </dgm:prSet>
      <dgm:spPr/>
    </dgm:pt>
    <dgm:pt modelId="{064F4E91-A2AC-4E3D-B58C-BEF21B9B2F53}" type="pres">
      <dgm:prSet presAssocID="{B9EEBD12-58AE-4BA3-8AD5-4BDD4FC3493B}" presName="node" presStyleLbl="node1" presStyleIdx="0" presStyleCnt="4" custScaleX="105587" custLinFactX="-93244" custLinFactNeighborX="-100000" custLinFactNeighborY="3383">
        <dgm:presLayoutVars>
          <dgm:bulletEnabled val="1"/>
        </dgm:presLayoutVars>
      </dgm:prSet>
      <dgm:spPr/>
      <dgm:t>
        <a:bodyPr/>
        <a:lstStyle/>
        <a:p>
          <a:endParaRPr lang="en-US"/>
        </a:p>
      </dgm:t>
    </dgm:pt>
    <dgm:pt modelId="{F8A259CA-2F35-4E0F-B77B-D5FDAEFD4710}" type="pres">
      <dgm:prSet presAssocID="{2E95AB4D-6AC4-47E4-B437-3A5C170B36E1}" presName="sibTrans" presStyleLbl="sibTrans2D1" presStyleIdx="0" presStyleCnt="3"/>
      <dgm:spPr/>
      <dgm:t>
        <a:bodyPr/>
        <a:lstStyle/>
        <a:p>
          <a:endParaRPr lang="en-US"/>
        </a:p>
      </dgm:t>
    </dgm:pt>
    <dgm:pt modelId="{28322B9C-79EE-4425-9B49-DBD2796801E9}" type="pres">
      <dgm:prSet presAssocID="{2E95AB4D-6AC4-47E4-B437-3A5C170B36E1}" presName="connectorText" presStyleLbl="sibTrans2D1" presStyleIdx="0" presStyleCnt="3"/>
      <dgm:spPr/>
      <dgm:t>
        <a:bodyPr/>
        <a:lstStyle/>
        <a:p>
          <a:endParaRPr lang="en-US"/>
        </a:p>
      </dgm:t>
    </dgm:pt>
    <dgm:pt modelId="{F6B4E876-7548-4F9C-BBA6-8A559AA29853}" type="pres">
      <dgm:prSet presAssocID="{E8025919-CAFC-4473-AA95-BEFB7FF8EF06}" presName="node" presStyleLbl="node1" presStyleIdx="1" presStyleCnt="4" custScaleX="102384" custLinFactX="-90888" custLinFactNeighborX="-100000" custLinFactNeighborY="8996">
        <dgm:presLayoutVars>
          <dgm:bulletEnabled val="1"/>
        </dgm:presLayoutVars>
      </dgm:prSet>
      <dgm:spPr/>
      <dgm:t>
        <a:bodyPr/>
        <a:lstStyle/>
        <a:p>
          <a:endParaRPr lang="en-US"/>
        </a:p>
      </dgm:t>
    </dgm:pt>
    <dgm:pt modelId="{F774B313-23AF-415F-9CCF-F0AE96EBBACF}" type="pres">
      <dgm:prSet presAssocID="{891EA259-B048-4302-9BAB-EA25092E2C18}" presName="sibTrans" presStyleLbl="sibTrans2D1" presStyleIdx="1" presStyleCnt="3" custAng="74697"/>
      <dgm:spPr/>
      <dgm:t>
        <a:bodyPr/>
        <a:lstStyle/>
        <a:p>
          <a:endParaRPr lang="en-US"/>
        </a:p>
      </dgm:t>
    </dgm:pt>
    <dgm:pt modelId="{305BC9D6-2D1C-46A2-9802-8CDEF10318D9}" type="pres">
      <dgm:prSet presAssocID="{891EA259-B048-4302-9BAB-EA25092E2C18}" presName="connectorText" presStyleLbl="sibTrans2D1" presStyleIdx="1" presStyleCnt="3"/>
      <dgm:spPr/>
      <dgm:t>
        <a:bodyPr/>
        <a:lstStyle/>
        <a:p>
          <a:endParaRPr lang="en-US"/>
        </a:p>
      </dgm:t>
    </dgm:pt>
    <dgm:pt modelId="{5BE4F7FC-A5E6-4601-ACB5-442048485E33}" type="pres">
      <dgm:prSet presAssocID="{8414D258-9305-4742-B075-8B078B55378B}" presName="node" presStyleLbl="node1" presStyleIdx="2" presStyleCnt="4" custLinFactX="-92368" custLinFactNeighborX="-100000" custLinFactNeighborY="-2309">
        <dgm:presLayoutVars>
          <dgm:bulletEnabled val="1"/>
        </dgm:presLayoutVars>
      </dgm:prSet>
      <dgm:spPr/>
      <dgm:t>
        <a:bodyPr/>
        <a:lstStyle/>
        <a:p>
          <a:endParaRPr lang="en-US"/>
        </a:p>
      </dgm:t>
    </dgm:pt>
    <dgm:pt modelId="{BB97FDE8-3CC9-4C6B-BA83-5F404A9E5ECD}" type="pres">
      <dgm:prSet presAssocID="{7C79545C-950C-474D-B7DE-76741B25D936}" presName="sibTrans" presStyleLbl="sibTrans2D1" presStyleIdx="2" presStyleCnt="3" custAng="262127" custFlipHor="0" custScaleX="100264"/>
      <dgm:spPr/>
      <dgm:t>
        <a:bodyPr/>
        <a:lstStyle/>
        <a:p>
          <a:endParaRPr lang="en-US"/>
        </a:p>
      </dgm:t>
    </dgm:pt>
    <dgm:pt modelId="{9C96802B-6B33-44E6-A7C8-E663A67B374C}" type="pres">
      <dgm:prSet presAssocID="{7C79545C-950C-474D-B7DE-76741B25D936}" presName="connectorText" presStyleLbl="sibTrans2D1" presStyleIdx="2" presStyleCnt="3"/>
      <dgm:spPr/>
      <dgm:t>
        <a:bodyPr/>
        <a:lstStyle/>
        <a:p>
          <a:endParaRPr lang="en-US"/>
        </a:p>
      </dgm:t>
    </dgm:pt>
    <dgm:pt modelId="{C26A7E9F-F67A-4D58-BB46-5BF2016A0F52}" type="pres">
      <dgm:prSet presAssocID="{BAFE238E-2468-45A2-A771-DF10591E8FA9}" presName="node" presStyleLbl="node1" presStyleIdx="3" presStyleCnt="4" custAng="0" custScaleY="100583" custLinFactX="-91124" custLinFactNeighborX="-100000" custLinFactNeighborY="-5693">
        <dgm:presLayoutVars>
          <dgm:bulletEnabled val="1"/>
        </dgm:presLayoutVars>
      </dgm:prSet>
      <dgm:spPr/>
      <dgm:t>
        <a:bodyPr/>
        <a:lstStyle/>
        <a:p>
          <a:endParaRPr lang="en-US"/>
        </a:p>
      </dgm:t>
    </dgm:pt>
  </dgm:ptLst>
  <dgm:cxnLst>
    <dgm:cxn modelId="{E1F68863-84A2-4084-91F1-B22DB8DCEA57}" type="presOf" srcId="{891EA259-B048-4302-9BAB-EA25092E2C18}" destId="{F774B313-23AF-415F-9CCF-F0AE96EBBACF}" srcOrd="0" destOrd="0" presId="urn:microsoft.com/office/officeart/2005/8/layout/process2"/>
    <dgm:cxn modelId="{90E70573-C4AE-4571-94D4-70DA5E5960BD}" type="presOf" srcId="{2E95AB4D-6AC4-47E4-B437-3A5C170B36E1}" destId="{F8A259CA-2F35-4E0F-B77B-D5FDAEFD4710}" srcOrd="0" destOrd="0" presId="urn:microsoft.com/office/officeart/2005/8/layout/process2"/>
    <dgm:cxn modelId="{5D33AE53-097B-4491-AE29-CACC180065D2}" type="presOf" srcId="{B9EEBD12-58AE-4BA3-8AD5-4BDD4FC3493B}" destId="{064F4E91-A2AC-4E3D-B58C-BEF21B9B2F53}" srcOrd="0" destOrd="0" presId="urn:microsoft.com/office/officeart/2005/8/layout/process2"/>
    <dgm:cxn modelId="{F0DB3E42-36FB-4CA0-B515-14A27ED7D74B}" srcId="{F2159DBF-3B81-4EEA-BDEB-B4590F317415}" destId="{8414D258-9305-4742-B075-8B078B55378B}" srcOrd="2" destOrd="0" parTransId="{D42D864D-2350-4AAF-A7A4-6DCFF282B7EF}" sibTransId="{7C79545C-950C-474D-B7DE-76741B25D936}"/>
    <dgm:cxn modelId="{17D7B7B9-214F-4307-965A-388144274F90}" type="presOf" srcId="{BAFE238E-2468-45A2-A771-DF10591E8FA9}" destId="{C26A7E9F-F67A-4D58-BB46-5BF2016A0F52}" srcOrd="0" destOrd="0" presId="urn:microsoft.com/office/officeart/2005/8/layout/process2"/>
    <dgm:cxn modelId="{5078F4C8-8416-4AC1-B971-9BDC850D27E1}" srcId="{F2159DBF-3B81-4EEA-BDEB-B4590F317415}" destId="{BAFE238E-2468-45A2-A771-DF10591E8FA9}" srcOrd="3" destOrd="0" parTransId="{21E79EFF-B9BD-4644-A6F1-48A671C1D9AD}" sibTransId="{8852F921-C484-4DA7-971D-486ACAD7D6CB}"/>
    <dgm:cxn modelId="{198D1A65-D763-47A6-9276-8838FCB70241}" type="presOf" srcId="{7C79545C-950C-474D-B7DE-76741B25D936}" destId="{9C96802B-6B33-44E6-A7C8-E663A67B374C}" srcOrd="1" destOrd="0" presId="urn:microsoft.com/office/officeart/2005/8/layout/process2"/>
    <dgm:cxn modelId="{BB3DA10B-1719-4FAA-8866-35F4F58EA178}" type="presOf" srcId="{891EA259-B048-4302-9BAB-EA25092E2C18}" destId="{305BC9D6-2D1C-46A2-9802-8CDEF10318D9}" srcOrd="1" destOrd="0" presId="urn:microsoft.com/office/officeart/2005/8/layout/process2"/>
    <dgm:cxn modelId="{8F2F79C3-58F3-4B93-9E1B-1D2DB443A9C3}" type="presOf" srcId="{2E95AB4D-6AC4-47E4-B437-3A5C170B36E1}" destId="{28322B9C-79EE-4425-9B49-DBD2796801E9}" srcOrd="1" destOrd="0" presId="urn:microsoft.com/office/officeart/2005/8/layout/process2"/>
    <dgm:cxn modelId="{42317147-FC77-42DC-AE99-5DED4038AF8A}" type="presOf" srcId="{7C79545C-950C-474D-B7DE-76741B25D936}" destId="{BB97FDE8-3CC9-4C6B-BA83-5F404A9E5ECD}" srcOrd="0" destOrd="0" presId="urn:microsoft.com/office/officeart/2005/8/layout/process2"/>
    <dgm:cxn modelId="{8C6D5771-BD9F-491E-9D0A-BE54724E714B}" type="presOf" srcId="{E8025919-CAFC-4473-AA95-BEFB7FF8EF06}" destId="{F6B4E876-7548-4F9C-BBA6-8A559AA29853}" srcOrd="0" destOrd="0" presId="urn:microsoft.com/office/officeart/2005/8/layout/process2"/>
    <dgm:cxn modelId="{11D719DB-D674-4CB9-8792-951776F472B0}" type="presOf" srcId="{F2159DBF-3B81-4EEA-BDEB-B4590F317415}" destId="{0076F3F4-CB03-4789-BEC8-1A3537533D90}" srcOrd="0" destOrd="0" presId="urn:microsoft.com/office/officeart/2005/8/layout/process2"/>
    <dgm:cxn modelId="{E38A5C43-A48B-4B90-B725-8AA2920E03B4}" srcId="{F2159DBF-3B81-4EEA-BDEB-B4590F317415}" destId="{E8025919-CAFC-4473-AA95-BEFB7FF8EF06}" srcOrd="1" destOrd="0" parTransId="{654C66CE-933D-45CF-A2A8-F1552DFFC013}" sibTransId="{891EA259-B048-4302-9BAB-EA25092E2C18}"/>
    <dgm:cxn modelId="{D201396E-B152-4779-BB13-762A646005B4}" type="presOf" srcId="{8414D258-9305-4742-B075-8B078B55378B}" destId="{5BE4F7FC-A5E6-4601-ACB5-442048485E33}" srcOrd="0" destOrd="0" presId="urn:microsoft.com/office/officeart/2005/8/layout/process2"/>
    <dgm:cxn modelId="{314E7812-A03C-4608-8DD7-92A48A042120}" srcId="{F2159DBF-3B81-4EEA-BDEB-B4590F317415}" destId="{B9EEBD12-58AE-4BA3-8AD5-4BDD4FC3493B}" srcOrd="0" destOrd="0" parTransId="{439AAE7F-A444-4C46-A67A-6A504C0A697C}" sibTransId="{2E95AB4D-6AC4-47E4-B437-3A5C170B36E1}"/>
    <dgm:cxn modelId="{0AB7C117-7945-42DD-A825-12F074EBEE52}" type="presParOf" srcId="{0076F3F4-CB03-4789-BEC8-1A3537533D90}" destId="{064F4E91-A2AC-4E3D-B58C-BEF21B9B2F53}" srcOrd="0" destOrd="0" presId="urn:microsoft.com/office/officeart/2005/8/layout/process2"/>
    <dgm:cxn modelId="{6C633B93-32A3-4595-9B77-1170B774F2FE}" type="presParOf" srcId="{0076F3F4-CB03-4789-BEC8-1A3537533D90}" destId="{F8A259CA-2F35-4E0F-B77B-D5FDAEFD4710}" srcOrd="1" destOrd="0" presId="urn:microsoft.com/office/officeart/2005/8/layout/process2"/>
    <dgm:cxn modelId="{8F1F8C13-9BF9-4984-B9BF-D2037DE9F156}" type="presParOf" srcId="{F8A259CA-2F35-4E0F-B77B-D5FDAEFD4710}" destId="{28322B9C-79EE-4425-9B49-DBD2796801E9}" srcOrd="0" destOrd="0" presId="urn:microsoft.com/office/officeart/2005/8/layout/process2"/>
    <dgm:cxn modelId="{6AACB5BE-03AD-4574-86E3-99BA80C276C2}" type="presParOf" srcId="{0076F3F4-CB03-4789-BEC8-1A3537533D90}" destId="{F6B4E876-7548-4F9C-BBA6-8A559AA29853}" srcOrd="2" destOrd="0" presId="urn:microsoft.com/office/officeart/2005/8/layout/process2"/>
    <dgm:cxn modelId="{4E33DBC7-E037-4C62-9882-A4ECCED336C9}" type="presParOf" srcId="{0076F3F4-CB03-4789-BEC8-1A3537533D90}" destId="{F774B313-23AF-415F-9CCF-F0AE96EBBACF}" srcOrd="3" destOrd="0" presId="urn:microsoft.com/office/officeart/2005/8/layout/process2"/>
    <dgm:cxn modelId="{2B4E7E72-E3FF-48D3-9B8E-C8466863FA8D}" type="presParOf" srcId="{F774B313-23AF-415F-9CCF-F0AE96EBBACF}" destId="{305BC9D6-2D1C-46A2-9802-8CDEF10318D9}" srcOrd="0" destOrd="0" presId="urn:microsoft.com/office/officeart/2005/8/layout/process2"/>
    <dgm:cxn modelId="{0F5BA64F-1911-4B82-A9FC-2537D28ABF6C}" type="presParOf" srcId="{0076F3F4-CB03-4789-BEC8-1A3537533D90}" destId="{5BE4F7FC-A5E6-4601-ACB5-442048485E33}" srcOrd="4" destOrd="0" presId="urn:microsoft.com/office/officeart/2005/8/layout/process2"/>
    <dgm:cxn modelId="{50E99D15-43E2-403C-930D-BD1228806F4E}" type="presParOf" srcId="{0076F3F4-CB03-4789-BEC8-1A3537533D90}" destId="{BB97FDE8-3CC9-4C6B-BA83-5F404A9E5ECD}" srcOrd="5" destOrd="0" presId="urn:microsoft.com/office/officeart/2005/8/layout/process2"/>
    <dgm:cxn modelId="{4AB86E65-7EE0-454B-9CE2-2E1F2C22B0E8}" type="presParOf" srcId="{BB97FDE8-3CC9-4C6B-BA83-5F404A9E5ECD}" destId="{9C96802B-6B33-44E6-A7C8-E663A67B374C}" srcOrd="0" destOrd="0" presId="urn:microsoft.com/office/officeart/2005/8/layout/process2"/>
    <dgm:cxn modelId="{AB682935-96BF-4373-8BA7-A6FECB8BA702}" type="presParOf" srcId="{0076F3F4-CB03-4789-BEC8-1A3537533D90}" destId="{C26A7E9F-F67A-4D58-BB46-5BF2016A0F52}"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FC54964-406A-42C4-B0D0-351B0633CE51}" type="datetimeFigureOut">
              <a:rPr lang="en-US" smtClean="0"/>
              <a:t>9/10/2015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426E85-ECC3-45A0-8725-80ED51343F82}" type="slidenum">
              <a:rPr lang="en-US" smtClean="0"/>
              <a:t>‹#›</a:t>
            </a:fld>
            <a:endParaRPr lang="en-US"/>
          </a:p>
        </p:txBody>
      </p:sp>
    </p:spTree>
    <p:extLst>
      <p:ext uri="{BB962C8B-B14F-4D97-AF65-F5344CB8AC3E}">
        <p14:creationId xmlns:p14="http://schemas.microsoft.com/office/powerpoint/2010/main" val="1853663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C13577B-6902-467D-A26C-08A0DD5E4E03}" type="datetimeFigureOut">
              <a:rPr lang="en-US" smtClean="0"/>
              <a:t>9/10/2015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time a task is completed on the checklist you will check</a:t>
            </a:r>
            <a:r>
              <a:rPr lang="en-US" baseline="0" dirty="0" smtClean="0"/>
              <a:t> the box. When all are checked System Test Coordinators will receive an email alerting them that someone has completed online training. No more certificates, although WIDA is still thinking over this so it may change.</a:t>
            </a:r>
          </a:p>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10</a:t>
            </a:fld>
            <a:endParaRPr lang="en-US"/>
          </a:p>
        </p:txBody>
      </p:sp>
    </p:spTree>
    <p:extLst>
      <p:ext uri="{BB962C8B-B14F-4D97-AF65-F5344CB8AC3E}">
        <p14:creationId xmlns:p14="http://schemas.microsoft.com/office/powerpoint/2010/main" val="416041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latin typeface="Arial" panose="020B0604020202020204" pitchFamily="34" charset="0"/>
                <a:cs typeface="Arial" panose="020B0604020202020204" pitchFamily="34" charset="0"/>
              </a:rPr>
              <a:t>One stop shop where</a:t>
            </a:r>
            <a:r>
              <a:rPr lang="en-US" sz="1400" b="1" baseline="0" dirty="0" smtClean="0">
                <a:latin typeface="Arial" panose="020B0604020202020204" pitchFamily="34" charset="0"/>
                <a:cs typeface="Arial" panose="020B0604020202020204" pitchFamily="34" charset="0"/>
              </a:rPr>
              <a:t> everything will be done.</a:t>
            </a:r>
            <a:endParaRPr lang="en-US" sz="1400" b="1" dirty="0" smtClean="0">
              <a:latin typeface="Arial" panose="020B0604020202020204" pitchFamily="34" charset="0"/>
              <a:cs typeface="Arial" panose="020B0604020202020204" pitchFamily="34" charset="0"/>
            </a:endParaRPr>
          </a:p>
          <a:p>
            <a:endParaRPr lang="en-US" sz="1400" b="1"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Again, No one will be able to access the actual portal until DRC sends STCs an email with set up instructions.</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11</a:t>
            </a:fld>
            <a:endParaRPr lang="en-US"/>
          </a:p>
        </p:txBody>
      </p:sp>
    </p:spTree>
    <p:extLst>
      <p:ext uri="{BB962C8B-B14F-4D97-AF65-F5344CB8AC3E}">
        <p14:creationId xmlns:p14="http://schemas.microsoft.com/office/powerpoint/2010/main" val="383282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12</a:t>
            </a:fld>
            <a:endParaRPr lang="en-US"/>
          </a:p>
        </p:txBody>
      </p:sp>
    </p:spTree>
    <p:extLst>
      <p:ext uri="{BB962C8B-B14F-4D97-AF65-F5344CB8AC3E}">
        <p14:creationId xmlns:p14="http://schemas.microsoft.com/office/powerpoint/2010/main" val="574624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latin typeface="Arial" panose="020B0604020202020204" pitchFamily="34" charset="0"/>
                <a:cs typeface="Arial" panose="020B0604020202020204" pitchFamily="34" charset="0"/>
              </a:rPr>
              <a:t>Training modules have been enhanced. </a:t>
            </a:r>
          </a:p>
          <a:p>
            <a:r>
              <a:rPr lang="en-US" sz="1400" b="1" dirty="0" smtClean="0">
                <a:latin typeface="Arial" panose="020B0604020202020204" pitchFamily="34" charset="0"/>
                <a:cs typeface="Arial" panose="020B0604020202020204" pitchFamily="34" charset="0"/>
              </a:rPr>
              <a:t>More videos and sound bytes.</a:t>
            </a:r>
          </a:p>
          <a:p>
            <a:r>
              <a:rPr lang="en-US" sz="1400" b="1" dirty="0" smtClean="0">
                <a:latin typeface="Arial" panose="020B0604020202020204" pitchFamily="34" charset="0"/>
                <a:cs typeface="Arial" panose="020B0604020202020204" pitchFamily="34" charset="0"/>
              </a:rPr>
              <a:t>Remember:</a:t>
            </a:r>
            <a:r>
              <a:rPr lang="en-US" sz="1400" b="1" baseline="0" dirty="0" smtClean="0">
                <a:latin typeface="Arial" panose="020B0604020202020204" pitchFamily="34" charset="0"/>
                <a:cs typeface="Arial" panose="020B0604020202020204" pitchFamily="34" charset="0"/>
              </a:rPr>
              <a:t> Kindergarten and Alternate have not changed and retraining is not required.</a:t>
            </a:r>
          </a:p>
          <a:p>
            <a:r>
              <a:rPr lang="en-US" sz="1400" b="1" baseline="0" dirty="0" smtClean="0">
                <a:latin typeface="Arial" panose="020B0604020202020204" pitchFamily="34" charset="0"/>
                <a:cs typeface="Arial" panose="020B0604020202020204" pitchFamily="34" charset="0"/>
              </a:rPr>
              <a:t>Training for PBT is required.</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13</a:t>
            </a:fld>
            <a:endParaRPr lang="en-US"/>
          </a:p>
        </p:txBody>
      </p:sp>
    </p:spTree>
    <p:extLst>
      <p:ext uri="{BB962C8B-B14F-4D97-AF65-F5344CB8AC3E}">
        <p14:creationId xmlns:p14="http://schemas.microsoft.com/office/powerpoint/2010/main" val="2103464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solidFill>
                  <a:schemeClr val="tx1"/>
                </a:solidFill>
              </a:rPr>
              <a:t>Your screen may only show some of</a:t>
            </a:r>
            <a:r>
              <a:rPr lang="en-US" sz="1400" b="1" baseline="0" dirty="0" smtClean="0">
                <a:solidFill>
                  <a:schemeClr val="tx1"/>
                </a:solidFill>
              </a:rPr>
              <a:t> these tabs depending on how you were identified when you created your own log in credentials.</a:t>
            </a:r>
          </a:p>
          <a:p>
            <a:r>
              <a:rPr lang="en-US" sz="1400" b="1" baseline="0" dirty="0" smtClean="0">
                <a:solidFill>
                  <a:schemeClr val="tx1"/>
                </a:solidFill>
              </a:rPr>
              <a:t>Click on Online Grades 1-12 and it takes you to the checklist.</a:t>
            </a:r>
          </a:p>
          <a:p>
            <a:r>
              <a:rPr lang="en-US" sz="1400" b="1" baseline="0" dirty="0" smtClean="0">
                <a:solidFill>
                  <a:schemeClr val="tx1"/>
                </a:solidFill>
              </a:rPr>
              <a:t>Select Test Administrator only</a:t>
            </a:r>
            <a:endParaRPr lang="en-US" sz="1400" b="1" dirty="0">
              <a:solidFill>
                <a:schemeClr val="tx1"/>
              </a:solidFill>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14</a:t>
            </a:fld>
            <a:endParaRPr lang="en-US"/>
          </a:p>
        </p:txBody>
      </p:sp>
    </p:spTree>
    <p:extLst>
      <p:ext uri="{BB962C8B-B14F-4D97-AF65-F5344CB8AC3E}">
        <p14:creationId xmlns:p14="http://schemas.microsoft.com/office/powerpoint/2010/main" val="2422248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latin typeface="Times New Roman" panose="02020603050405020304" pitchFamily="18" charset="0"/>
                <a:cs typeface="Times New Roman" panose="02020603050405020304" pitchFamily="18" charset="0"/>
              </a:rPr>
              <a:t>You are all ready to begin</a:t>
            </a:r>
            <a:r>
              <a:rPr lang="en-US" sz="1600" b="1" baseline="0" dirty="0" smtClean="0">
                <a:latin typeface="Times New Roman" panose="02020603050405020304" pitchFamily="18" charset="0"/>
                <a:cs typeface="Times New Roman" panose="02020603050405020304" pitchFamily="18" charset="0"/>
              </a:rPr>
              <a:t> training and all you will see is basic highlights about each test and the words, </a:t>
            </a:r>
            <a:r>
              <a:rPr lang="en-US" sz="1600" b="1" u="sng" baseline="0" dirty="0" smtClean="0">
                <a:latin typeface="Times New Roman" panose="02020603050405020304" pitchFamily="18" charset="0"/>
                <a:cs typeface="Times New Roman" panose="02020603050405020304" pitchFamily="18" charset="0"/>
              </a:rPr>
              <a:t>Training Video Coming Soon!</a:t>
            </a:r>
          </a:p>
          <a:p>
            <a:endParaRPr lang="en-US" sz="1600" b="1" baseline="0" dirty="0" smtClean="0">
              <a:latin typeface="Times New Roman" panose="02020603050405020304" pitchFamily="18" charset="0"/>
              <a:cs typeface="Times New Roman" panose="02020603050405020304" pitchFamily="18" charset="0"/>
            </a:endParaRPr>
          </a:p>
          <a:p>
            <a:r>
              <a:rPr lang="en-US" sz="1600" b="1" baseline="0" dirty="0" smtClean="0">
                <a:latin typeface="Times New Roman" panose="02020603050405020304" pitchFamily="18" charset="0"/>
                <a:cs typeface="Times New Roman" panose="02020603050405020304" pitchFamily="18" charset="0"/>
              </a:rPr>
              <a:t>You can watch the WIDA AMS video but you will not be able to access the actual portal until STCs have given you permission. Then you will receive an email from DRC with log in instructions.</a:t>
            </a:r>
          </a:p>
          <a:p>
            <a:endParaRPr lang="en-US" sz="1600" b="1" baseline="0" dirty="0" smtClean="0">
              <a:latin typeface="Times New Roman" panose="02020603050405020304" pitchFamily="18" charset="0"/>
              <a:cs typeface="Times New Roman" panose="02020603050405020304" pitchFamily="18" charset="0"/>
            </a:endParaRPr>
          </a:p>
          <a:p>
            <a:r>
              <a:rPr lang="en-US" sz="1600" b="1" baseline="0" dirty="0" smtClean="0">
                <a:latin typeface="Times New Roman" panose="02020603050405020304" pitchFamily="18" charset="0"/>
                <a:cs typeface="Times New Roman" panose="02020603050405020304" pitchFamily="18" charset="0"/>
              </a:rPr>
              <a:t>As an EL Coordinator, you may be responsible for loading test administrators into the portal and assigning permissions. That will be a discussion you might want to begin with the STC.</a:t>
            </a:r>
          </a:p>
          <a:p>
            <a:endParaRPr lang="en-US" sz="1600" b="1" baseline="0" dirty="0" smtClean="0">
              <a:latin typeface="Times New Roman" panose="02020603050405020304" pitchFamily="18" charset="0"/>
              <a:cs typeface="Times New Roman" panose="02020603050405020304" pitchFamily="18" charset="0"/>
            </a:endParaRPr>
          </a:p>
          <a:p>
            <a:r>
              <a:rPr lang="en-US" sz="1600" b="1" baseline="0" dirty="0" smtClean="0">
                <a:latin typeface="Times New Roman" panose="02020603050405020304" pitchFamily="18" charset="0"/>
                <a:cs typeface="Times New Roman" panose="02020603050405020304" pitchFamily="18" charset="0"/>
              </a:rPr>
              <a:t>Documents Download is a video on how to download documents. Pretty simple – all of the documents are in one place and you can download the ones you need.</a:t>
            </a:r>
            <a:endParaRPr lang="en-US" sz="1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15</a:t>
            </a:fld>
            <a:endParaRPr lang="en-US"/>
          </a:p>
        </p:txBody>
      </p:sp>
    </p:spTree>
    <p:extLst>
      <p:ext uri="{BB962C8B-B14F-4D97-AF65-F5344CB8AC3E}">
        <p14:creationId xmlns:p14="http://schemas.microsoft.com/office/powerpoint/2010/main" val="1279523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5400" b="1" dirty="0" smtClean="0">
                <a:solidFill>
                  <a:schemeClr val="tx1"/>
                </a:solidFill>
                <a:latin typeface="Aparajita" panose="020B0604020202020204" pitchFamily="34" charset="0"/>
                <a:cs typeface="Aparajita" panose="020B0604020202020204" pitchFamily="34" charset="0"/>
              </a:rPr>
              <a:t>Accommodations section is complete</a:t>
            </a:r>
          </a:p>
          <a:p>
            <a:r>
              <a:rPr lang="en-US" sz="5400" b="1" dirty="0" smtClean="0">
                <a:solidFill>
                  <a:schemeClr val="tx1"/>
                </a:solidFill>
                <a:latin typeface="Aparajita" panose="020B0604020202020204" pitchFamily="34" charset="0"/>
                <a:cs typeface="Aparajita" panose="020B0604020202020204" pitchFamily="34" charset="0"/>
              </a:rPr>
              <a:t>October 5</a:t>
            </a:r>
            <a:r>
              <a:rPr lang="en-US" sz="5400" b="1" baseline="30000" dirty="0" smtClean="0">
                <a:solidFill>
                  <a:schemeClr val="tx1"/>
                </a:solidFill>
                <a:latin typeface="Aparajita" panose="020B0604020202020204" pitchFamily="34" charset="0"/>
                <a:cs typeface="Aparajita" panose="020B0604020202020204" pitchFamily="34" charset="0"/>
              </a:rPr>
              <a:t>th</a:t>
            </a:r>
            <a:r>
              <a:rPr lang="en-US" sz="5400" b="1" dirty="0" smtClean="0">
                <a:solidFill>
                  <a:schemeClr val="tx1"/>
                </a:solidFill>
                <a:latin typeface="Aparajita" panose="020B0604020202020204" pitchFamily="34" charset="0"/>
                <a:cs typeface="Aparajita" panose="020B0604020202020204" pitchFamily="34" charset="0"/>
              </a:rPr>
              <a:t> is the magic date when</a:t>
            </a:r>
            <a:r>
              <a:rPr lang="en-US" sz="5400" b="1" baseline="0" dirty="0" smtClean="0">
                <a:solidFill>
                  <a:schemeClr val="tx1"/>
                </a:solidFill>
                <a:latin typeface="Aparajita" panose="020B0604020202020204" pitchFamily="34" charset="0"/>
                <a:cs typeface="Aparajita" panose="020B0604020202020204" pitchFamily="34" charset="0"/>
              </a:rPr>
              <a:t> most everything else will be released.</a:t>
            </a:r>
            <a:endParaRPr lang="en-US" sz="5400" b="1" dirty="0">
              <a:solidFill>
                <a:schemeClr val="tx1"/>
              </a:solidFill>
              <a:latin typeface="Aparajita" panose="020B0604020202020204" pitchFamily="34" charset="0"/>
              <a:cs typeface="Aparajita"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16</a:t>
            </a:fld>
            <a:endParaRPr lang="en-US"/>
          </a:p>
        </p:txBody>
      </p:sp>
    </p:spTree>
    <p:extLst>
      <p:ext uri="{BB962C8B-B14F-4D97-AF65-F5344CB8AC3E}">
        <p14:creationId xmlns:p14="http://schemas.microsoft.com/office/powerpoint/2010/main" val="3526203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17</a:t>
            </a:fld>
            <a:endParaRPr lang="en-US"/>
          </a:p>
        </p:txBody>
      </p:sp>
    </p:spTree>
    <p:extLst>
      <p:ext uri="{BB962C8B-B14F-4D97-AF65-F5344CB8AC3E}">
        <p14:creationId xmlns:p14="http://schemas.microsoft.com/office/powerpoint/2010/main" val="3936101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latin typeface="Arial" panose="020B0604020202020204" pitchFamily="34" charset="0"/>
                <a:cs typeface="Arial" panose="020B0604020202020204" pitchFamily="34" charset="0"/>
              </a:rPr>
              <a:t>Highlighter, Magnifier and line reader and color overlay. This is not meant</a:t>
            </a:r>
            <a:r>
              <a:rPr lang="en-US" sz="1400" b="1" baseline="0" dirty="0" smtClean="0">
                <a:latin typeface="Arial" panose="020B0604020202020204" pitchFamily="34" charset="0"/>
                <a:cs typeface="Arial" panose="020B0604020202020204" pitchFamily="34" charset="0"/>
              </a:rPr>
              <a:t> to be a practice test but more of an opportunity to get a feel for the test.</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18</a:t>
            </a:fld>
            <a:endParaRPr lang="en-US"/>
          </a:p>
        </p:txBody>
      </p:sp>
    </p:spTree>
    <p:extLst>
      <p:ext uri="{BB962C8B-B14F-4D97-AF65-F5344CB8AC3E}">
        <p14:creationId xmlns:p14="http://schemas.microsoft.com/office/powerpoint/2010/main" val="3913793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19</a:t>
            </a:fld>
            <a:endParaRPr lang="en-US"/>
          </a:p>
        </p:txBody>
      </p:sp>
    </p:spTree>
    <p:extLst>
      <p:ext uri="{BB962C8B-B14F-4D97-AF65-F5344CB8AC3E}">
        <p14:creationId xmlns:p14="http://schemas.microsoft.com/office/powerpoint/2010/main" val="1424782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latin typeface="Arial" panose="020B0604020202020204" pitchFamily="34" charset="0"/>
                <a:cs typeface="Arial" panose="020B0604020202020204" pitchFamily="34" charset="0"/>
              </a:rPr>
              <a:t>Paper based kit will still be available for those students</a:t>
            </a:r>
            <a:r>
              <a:rPr lang="en-US" sz="1400" b="1" baseline="0" dirty="0" smtClean="0">
                <a:latin typeface="Arial" panose="020B0604020202020204" pitchFamily="34" charset="0"/>
                <a:cs typeface="Arial" panose="020B0604020202020204" pitchFamily="34" charset="0"/>
              </a:rPr>
              <a:t> who are unable to complete the test on a computer.</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2</a:t>
            </a:fld>
            <a:endParaRPr lang="en-US"/>
          </a:p>
        </p:txBody>
      </p:sp>
    </p:spTree>
    <p:extLst>
      <p:ext uri="{BB962C8B-B14F-4D97-AF65-F5344CB8AC3E}">
        <p14:creationId xmlns:p14="http://schemas.microsoft.com/office/powerpoint/2010/main" val="2136007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20</a:t>
            </a:fld>
            <a:endParaRPr lang="en-US"/>
          </a:p>
        </p:txBody>
      </p:sp>
    </p:spTree>
    <p:extLst>
      <p:ext uri="{BB962C8B-B14F-4D97-AF65-F5344CB8AC3E}">
        <p14:creationId xmlns:p14="http://schemas.microsoft.com/office/powerpoint/2010/main" val="3581154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latin typeface="Arial" panose="020B0604020202020204" pitchFamily="34" charset="0"/>
                <a:cs typeface="Arial" panose="020B0604020202020204" pitchFamily="34" charset="0"/>
              </a:rPr>
              <a:t>CBT is adaptive</a:t>
            </a:r>
            <a:r>
              <a:rPr lang="en-US" sz="1400" b="1" baseline="0" dirty="0" smtClean="0">
                <a:latin typeface="Arial" panose="020B0604020202020204" pitchFamily="34" charset="0"/>
                <a:cs typeface="Arial" panose="020B0604020202020204" pitchFamily="34" charset="0"/>
              </a:rPr>
              <a:t> and placement in the Writing and Speaking tests will be automatically done by the program.</a:t>
            </a:r>
          </a:p>
          <a:p>
            <a:endParaRPr lang="en-US" sz="1400" b="1" baseline="0" dirty="0" smtClean="0">
              <a:latin typeface="Arial" panose="020B0604020202020204" pitchFamily="34" charset="0"/>
              <a:cs typeface="Arial" panose="020B0604020202020204" pitchFamily="34" charset="0"/>
            </a:endParaRPr>
          </a:p>
          <a:p>
            <a:r>
              <a:rPr lang="en-US" sz="1400" b="1" baseline="0" dirty="0" smtClean="0">
                <a:latin typeface="Arial" panose="020B0604020202020204" pitchFamily="34" charset="0"/>
                <a:cs typeface="Arial" panose="020B0604020202020204" pitchFamily="34" charset="0"/>
              </a:rPr>
              <a:t>New Scoring Scale: No response,  or Attempted, Adequate, Strong, and Exemplary – No longer: Meets, exceeds, and approaches.</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3</a:t>
            </a:fld>
            <a:endParaRPr lang="en-US"/>
          </a:p>
        </p:txBody>
      </p:sp>
    </p:spTree>
    <p:extLst>
      <p:ext uri="{BB962C8B-B14F-4D97-AF65-F5344CB8AC3E}">
        <p14:creationId xmlns:p14="http://schemas.microsoft.com/office/powerpoint/2010/main" val="2718787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latin typeface="Arial" panose="020B0604020202020204" pitchFamily="34" charset="0"/>
                <a:cs typeface="Arial" panose="020B0604020202020204" pitchFamily="34" charset="0"/>
              </a:rPr>
              <a:t>In the past there were 5 grade level clusters</a:t>
            </a:r>
          </a:p>
          <a:p>
            <a:r>
              <a:rPr lang="en-US" sz="1400" b="1" dirty="0" smtClean="0">
                <a:latin typeface="Arial" panose="020B0604020202020204" pitchFamily="34" charset="0"/>
                <a:cs typeface="Arial" panose="020B0604020202020204" pitchFamily="34" charset="0"/>
              </a:rPr>
              <a:t>Now there are 7</a:t>
            </a:r>
          </a:p>
          <a:p>
            <a:r>
              <a:rPr lang="en-US" sz="1400" b="1" dirty="0" smtClean="0">
                <a:latin typeface="Arial" panose="020B0604020202020204" pitchFamily="34" charset="0"/>
                <a:cs typeface="Arial" panose="020B0604020202020204" pitchFamily="34" charset="0"/>
              </a:rPr>
              <a:t>Something to think about when deciding between paper and</a:t>
            </a:r>
            <a:r>
              <a:rPr lang="en-US" sz="1400" b="1" baseline="0" dirty="0" smtClean="0">
                <a:latin typeface="Arial" panose="020B0604020202020204" pitchFamily="34" charset="0"/>
                <a:cs typeface="Arial" panose="020B0604020202020204" pitchFamily="34" charset="0"/>
              </a:rPr>
              <a:t> computer.</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4</a:t>
            </a:fld>
            <a:endParaRPr lang="en-US"/>
          </a:p>
        </p:txBody>
      </p:sp>
    </p:spTree>
    <p:extLst>
      <p:ext uri="{BB962C8B-B14F-4D97-AF65-F5344CB8AC3E}">
        <p14:creationId xmlns:p14="http://schemas.microsoft.com/office/powerpoint/2010/main" val="276685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5</a:t>
            </a:fld>
            <a:endParaRPr lang="en-US"/>
          </a:p>
        </p:txBody>
      </p:sp>
    </p:spTree>
    <p:extLst>
      <p:ext uri="{BB962C8B-B14F-4D97-AF65-F5344CB8AC3E}">
        <p14:creationId xmlns:p14="http://schemas.microsoft.com/office/powerpoint/2010/main" val="3112354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sz="1400" b="1" dirty="0" smtClean="0">
                <a:latin typeface="Arial" panose="020B0604020202020204" pitchFamily="34" charset="0"/>
                <a:cs typeface="Arial" panose="020B0604020202020204" pitchFamily="34" charset="0"/>
              </a:rPr>
              <a:t>With the exception of the Writing</a:t>
            </a:r>
            <a:r>
              <a:rPr lang="en-US" sz="1400" b="1" baseline="0" dirty="0" smtClean="0">
                <a:latin typeface="Arial" panose="020B0604020202020204" pitchFamily="34" charset="0"/>
                <a:cs typeface="Arial" panose="020B0604020202020204" pitchFamily="34" charset="0"/>
              </a:rPr>
              <a:t> test, all items for the Listening and Reading tests are multiple choice. Students need to have basic point and click skills. Something to think about when trying to decide whether or not to do computer based or paper based.</a:t>
            </a:r>
            <a:endParaRPr lang="en-US" sz="1400" b="1" dirty="0" smtClean="0">
              <a:latin typeface="Arial" panose="020B0604020202020204" pitchFamily="34" charset="0"/>
              <a:cs typeface="Arial" panose="020B0604020202020204" pitchFamily="34" charset="0"/>
            </a:endParaRPr>
          </a:p>
          <a:p>
            <a:endParaRPr lang="en-US" sz="1400" b="1"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Those of you who may be involved with ordering:</a:t>
            </a:r>
            <a:r>
              <a:rPr lang="en-US" sz="1400" b="1" baseline="0" dirty="0" smtClean="0">
                <a:latin typeface="Arial" panose="020B0604020202020204" pitchFamily="34" charset="0"/>
                <a:cs typeface="Arial" panose="020B0604020202020204" pitchFamily="34" charset="0"/>
              </a:rPr>
              <a:t> Alabama defaults to the paper-based test, so there will be plenty of Writing test booklets sent and overage is built in. Order only what you need. </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6</a:t>
            </a:fld>
            <a:endParaRPr lang="en-US"/>
          </a:p>
        </p:txBody>
      </p:sp>
    </p:spTree>
    <p:extLst>
      <p:ext uri="{BB962C8B-B14F-4D97-AF65-F5344CB8AC3E}">
        <p14:creationId xmlns:p14="http://schemas.microsoft.com/office/powerpoint/2010/main" val="1851196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7</a:t>
            </a:fld>
            <a:endParaRPr lang="en-US"/>
          </a:p>
        </p:txBody>
      </p:sp>
    </p:spTree>
    <p:extLst>
      <p:ext uri="{BB962C8B-B14F-4D97-AF65-F5344CB8AC3E}">
        <p14:creationId xmlns:p14="http://schemas.microsoft.com/office/powerpoint/2010/main" val="2973355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8</a:t>
            </a:fld>
            <a:endParaRPr lang="en-US"/>
          </a:p>
        </p:txBody>
      </p:sp>
    </p:spTree>
    <p:extLst>
      <p:ext uri="{BB962C8B-B14F-4D97-AF65-F5344CB8AC3E}">
        <p14:creationId xmlns:p14="http://schemas.microsoft.com/office/powerpoint/2010/main" val="1372528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dirty="0" smtClean="0">
                <a:latin typeface="Arial" panose="020B0604020202020204" pitchFamily="34" charset="0"/>
                <a:cs typeface="Arial" panose="020B0604020202020204" pitchFamily="34" charset="0"/>
              </a:rPr>
              <a:t>Not</a:t>
            </a:r>
            <a:r>
              <a:rPr lang="en-US" sz="2400" b="1" baseline="0" dirty="0" smtClean="0">
                <a:latin typeface="Arial" panose="020B0604020202020204" pitchFamily="34" charset="0"/>
                <a:cs typeface="Arial" panose="020B0604020202020204" pitchFamily="34" charset="0"/>
              </a:rPr>
              <a:t> everything is available now that is indicated on the checklists. WIDA will inform me when new items become available and I will let STCs know. Go ahead and begin working through the checklists.</a:t>
            </a:r>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t>9</a:t>
            </a:fld>
            <a:endParaRPr lang="en-US"/>
          </a:p>
        </p:txBody>
      </p:sp>
    </p:spTree>
    <p:extLst>
      <p:ext uri="{BB962C8B-B14F-4D97-AF65-F5344CB8AC3E}">
        <p14:creationId xmlns:p14="http://schemas.microsoft.com/office/powerpoint/2010/main" val="419757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24000">
              <a:schemeClr val="accent5"/>
            </a:gs>
            <a:gs pos="24000">
              <a:schemeClr val="accent1">
                <a:lumMod val="45000"/>
                <a:lumOff val="55000"/>
              </a:schemeClr>
            </a:gs>
            <a:gs pos="27000">
              <a:schemeClr val="bg2"/>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9/10/2015</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wida.us/"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wida.us/"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beard@alsde.edu"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hyperlink" Target="mailto:help@wida.us" TargetMode="External"/><Relationship Id="rId4" Type="http://schemas.openxmlformats.org/officeDocument/2006/relationships/hyperlink" Target="mailto:WIDA@datarecognitioncorporation.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o15.officeredir.microsoft.com/r/rlid2013GettingStartedCntrPPT?clid=1033"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wida.us/assessment/ACCESS%202.0/documents/Headset-specifications.pdf"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s://www.wida.us/assessment/ACCESS%202.0/documents/DRC%20INSIGHT%20System%20Requirements_Fall%202015.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wida.us/"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1296" y="2061006"/>
            <a:ext cx="8352503" cy="2387600"/>
          </a:xfrm>
        </p:spPr>
        <p:txBody>
          <a:bodyPr/>
          <a:lstStyle/>
          <a:p>
            <a:r>
              <a:rPr lang="en-US" b="1" dirty="0" smtClean="0">
                <a:solidFill>
                  <a:schemeClr val="tx1"/>
                </a:solidFill>
                <a:latin typeface="Aparajita" panose="020B0604020202020204" pitchFamily="34" charset="0"/>
                <a:cs typeface="Aparajita" panose="020B0604020202020204" pitchFamily="34" charset="0"/>
              </a:rPr>
              <a:t/>
            </a:r>
            <a:br>
              <a:rPr lang="en-US" b="1" dirty="0" smtClean="0">
                <a:solidFill>
                  <a:schemeClr val="tx1"/>
                </a:solidFill>
                <a:latin typeface="Aparajita" panose="020B0604020202020204" pitchFamily="34" charset="0"/>
                <a:cs typeface="Aparajita" panose="020B0604020202020204" pitchFamily="34" charset="0"/>
              </a:rPr>
            </a:br>
            <a:r>
              <a:rPr lang="en-US" b="1" dirty="0" smtClean="0">
                <a:solidFill>
                  <a:schemeClr val="tx1"/>
                </a:solidFill>
                <a:latin typeface="Aparajita" panose="020B0604020202020204" pitchFamily="34" charset="0"/>
                <a:cs typeface="Aparajita" panose="020B0604020202020204" pitchFamily="34" charset="0"/>
              </a:rPr>
              <a:t>ACCESS for ELLs 2.0</a:t>
            </a:r>
            <a:endParaRPr lang="en-US" b="1" dirty="0">
              <a:solidFill>
                <a:schemeClr val="tx1"/>
              </a:solidFill>
              <a:latin typeface="Aparajita" panose="020B0604020202020204" pitchFamily="34" charset="0"/>
              <a:cs typeface="Aparajita" panose="020B0604020202020204" pitchFamily="34" charset="0"/>
            </a:endParaRPr>
          </a:p>
        </p:txBody>
      </p:sp>
      <p:sp>
        <p:nvSpPr>
          <p:cNvPr id="3" name="Subtitle 2"/>
          <p:cNvSpPr>
            <a:spLocks noGrp="1"/>
          </p:cNvSpPr>
          <p:nvPr>
            <p:ph type="subTitle" idx="1"/>
          </p:nvPr>
        </p:nvSpPr>
        <p:spPr>
          <a:xfrm>
            <a:off x="838202" y="5110609"/>
            <a:ext cx="6705599" cy="1349185"/>
          </a:xfrm>
        </p:spPr>
        <p:txBody>
          <a:bodyPr>
            <a:noAutofit/>
          </a:bodyPr>
          <a:lstStyle/>
          <a:p>
            <a:r>
              <a:rPr lang="en-US" sz="1800" dirty="0" smtClean="0">
                <a:solidFill>
                  <a:srgbClr val="3B3026"/>
                </a:solidFill>
                <a:latin typeface="Aparajita" panose="020B0604020202020204" pitchFamily="34" charset="0"/>
                <a:cs typeface="Aparajita" panose="020B0604020202020204" pitchFamily="34" charset="0"/>
              </a:rPr>
              <a:t>Federal Programs </a:t>
            </a:r>
            <a:r>
              <a:rPr lang="en-US" sz="1800" smtClean="0">
                <a:solidFill>
                  <a:srgbClr val="3B3026"/>
                </a:solidFill>
                <a:latin typeface="Aparajita" panose="020B0604020202020204" pitchFamily="34" charset="0"/>
                <a:cs typeface="Aparajita" panose="020B0604020202020204" pitchFamily="34" charset="0"/>
              </a:rPr>
              <a:t>Fall Workshop</a:t>
            </a:r>
            <a:endParaRPr lang="en-US" sz="1800" dirty="0" smtClean="0">
              <a:solidFill>
                <a:srgbClr val="3B3026"/>
              </a:solidFill>
              <a:latin typeface="Aparajita" panose="020B0604020202020204" pitchFamily="34" charset="0"/>
              <a:cs typeface="Aparajita" panose="020B0604020202020204" pitchFamily="34" charset="0"/>
            </a:endParaRPr>
          </a:p>
          <a:p>
            <a:r>
              <a:rPr lang="en-US" sz="1800" dirty="0" smtClean="0">
                <a:solidFill>
                  <a:srgbClr val="3B3026"/>
                </a:solidFill>
                <a:latin typeface="Aparajita" panose="020B0604020202020204" pitchFamily="34" charset="0"/>
                <a:cs typeface="Aparajita" panose="020B0604020202020204" pitchFamily="34" charset="0"/>
              </a:rPr>
              <a:t>Susan Beard</a:t>
            </a:r>
          </a:p>
          <a:p>
            <a:r>
              <a:rPr lang="en-US" sz="1800" dirty="0" smtClean="0">
                <a:solidFill>
                  <a:srgbClr val="3B3026"/>
                </a:solidFill>
                <a:latin typeface="Aparajita" panose="020B0604020202020204" pitchFamily="34" charset="0"/>
                <a:cs typeface="Aparajita" panose="020B0604020202020204" pitchFamily="34" charset="0"/>
              </a:rPr>
              <a:t>Student Assessment Section</a:t>
            </a:r>
            <a:endParaRPr lang="en-US" sz="1800" dirty="0">
              <a:solidFill>
                <a:srgbClr val="3B3026"/>
              </a:solidFill>
              <a:latin typeface="Aparajita" panose="020B0604020202020204" pitchFamily="34" charset="0"/>
              <a:cs typeface="Aparajita"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1297" y="397996"/>
            <a:ext cx="5383033" cy="2856810"/>
          </a:xfrm>
          <a:prstGeom prst="rect">
            <a:avLst/>
          </a:prstGeom>
          <a:blipFill dpi="0" rotWithShape="1">
            <a:blip r:embed="rId4">
              <a:alphaModFix amt="0"/>
            </a:blip>
            <a:srcRect/>
            <a:tile tx="0" ty="0" sx="100000" sy="100000" flip="none" algn="tl"/>
          </a:blipFill>
          <a:effectLst>
            <a:glow rad="279400">
              <a:schemeClr val="accent1">
                <a:alpha val="79000"/>
              </a:schemeClr>
            </a:glow>
            <a:softEdge rad="0"/>
          </a:effectLst>
        </p:spPr>
      </p:pic>
      <p:pic>
        <p:nvPicPr>
          <p:cNvPr id="5" name="Picture 4" descr="C:\Users\sbeard\AppData\Local\Microsoft\Windows\Temporary Internet Files\Content.Outlook\NWPRKBEA\web-use.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009239" y="5313252"/>
            <a:ext cx="995638" cy="1146541"/>
          </a:xfrm>
          <a:prstGeom prst="rect">
            <a:avLst/>
          </a:prstGeom>
          <a:noFill/>
          <a:ln>
            <a:noFill/>
          </a:ln>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How Does Online Training Work???</a:t>
            </a:r>
            <a:endParaRPr lang="en-US" sz="5400" b="1" dirty="0">
              <a:solidFill>
                <a:schemeClr val="tx1"/>
              </a:solidFill>
              <a:latin typeface="Aparajita" panose="020B0604020202020204" pitchFamily="34" charset="0"/>
              <a:cs typeface="Aparajita" panose="020B0604020202020204" pitchFamily="34" charset="0"/>
            </a:endParaRPr>
          </a:p>
        </p:txBody>
      </p:sp>
      <p:sp>
        <p:nvSpPr>
          <p:cNvPr id="3" name="TextBox 2"/>
          <p:cNvSpPr txBox="1"/>
          <p:nvPr/>
        </p:nvSpPr>
        <p:spPr>
          <a:xfrm>
            <a:off x="0" y="1883411"/>
            <a:ext cx="12192000" cy="4708981"/>
          </a:xfrm>
          <a:prstGeom prst="rect">
            <a:avLst/>
          </a:prstGeom>
          <a:noFill/>
        </p:spPr>
        <p:txBody>
          <a:bodyPr wrap="square" rtlCol="0">
            <a:spAutoFit/>
          </a:bodyPr>
          <a:lstStyle/>
          <a:p>
            <a:r>
              <a:rPr lang="en-US" sz="2000" dirty="0" smtClean="0">
                <a:latin typeface="Aparajita" panose="020B0604020202020204" pitchFamily="34" charset="0"/>
                <a:cs typeface="Aparajita" panose="020B0604020202020204" pitchFamily="34" charset="0"/>
              </a:rPr>
              <a:t>1.)   All Test </a:t>
            </a:r>
            <a:r>
              <a:rPr lang="en-US" sz="2000" dirty="0">
                <a:latin typeface="Aparajita" panose="020B0604020202020204" pitchFamily="34" charset="0"/>
                <a:cs typeface="Aparajita" panose="020B0604020202020204" pitchFamily="34" charset="0"/>
              </a:rPr>
              <a:t>A</a:t>
            </a:r>
            <a:r>
              <a:rPr lang="en-US" sz="2000" dirty="0" smtClean="0">
                <a:latin typeface="Aparajita" panose="020B0604020202020204" pitchFamily="34" charset="0"/>
                <a:cs typeface="Aparajita" panose="020B0604020202020204" pitchFamily="34" charset="0"/>
              </a:rPr>
              <a:t>dministrators must have a username and password to access the online training at </a:t>
            </a:r>
            <a:r>
              <a:rPr lang="en-US" sz="2000" dirty="0" smtClean="0">
                <a:latin typeface="Aparajita" panose="020B0604020202020204" pitchFamily="34" charset="0"/>
                <a:cs typeface="Aparajita" panose="020B0604020202020204" pitchFamily="34" charset="0"/>
                <a:hlinkClick r:id="rId3"/>
              </a:rPr>
              <a:t>www.wida.us</a:t>
            </a:r>
            <a:r>
              <a:rPr lang="en-US" sz="2000" dirty="0" smtClean="0">
                <a:latin typeface="Aparajita" panose="020B0604020202020204" pitchFamily="34" charset="0"/>
                <a:cs typeface="Aparajita" panose="020B0604020202020204" pitchFamily="34" charset="0"/>
              </a:rPr>
              <a:t>.</a:t>
            </a:r>
          </a:p>
          <a:p>
            <a:endParaRPr lang="en-US" sz="2000" dirty="0">
              <a:latin typeface="Aparajita" panose="020B0604020202020204" pitchFamily="34" charset="0"/>
              <a:cs typeface="Aparajita" panose="020B0604020202020204" pitchFamily="34" charset="0"/>
            </a:endParaRPr>
          </a:p>
          <a:p>
            <a:r>
              <a:rPr lang="en-US" sz="2000" dirty="0" smtClean="0">
                <a:latin typeface="Aparajita" panose="020B0604020202020204" pitchFamily="34" charset="0"/>
                <a:cs typeface="Aparajita" panose="020B0604020202020204" pitchFamily="34" charset="0"/>
              </a:rPr>
              <a:t>2.)   Online training for kindergarten and </a:t>
            </a:r>
            <a:r>
              <a:rPr lang="en-US" sz="2000" i="1" dirty="0" smtClean="0">
                <a:latin typeface="Aparajita" panose="020B0604020202020204" pitchFamily="34" charset="0"/>
                <a:cs typeface="Aparajita" panose="020B0604020202020204" pitchFamily="34" charset="0"/>
              </a:rPr>
              <a:t>Alternate ACCESS for ELLs </a:t>
            </a:r>
            <a:r>
              <a:rPr lang="en-US" sz="2000" dirty="0" smtClean="0">
                <a:latin typeface="Aparajita" panose="020B0604020202020204" pitchFamily="34" charset="0"/>
                <a:cs typeface="Aparajita" panose="020B0604020202020204" pitchFamily="34" charset="0"/>
              </a:rPr>
              <a:t>will be done the same way as in the past and will result in a quiz that must</a:t>
            </a:r>
          </a:p>
          <a:p>
            <a:r>
              <a:rPr lang="en-US" sz="2000" dirty="0">
                <a:latin typeface="Aparajita" panose="020B0604020202020204" pitchFamily="34" charset="0"/>
                <a:cs typeface="Aparajita" panose="020B0604020202020204" pitchFamily="34" charset="0"/>
              </a:rPr>
              <a:t> </a:t>
            </a:r>
            <a:r>
              <a:rPr lang="en-US" sz="2000" dirty="0" smtClean="0">
                <a:latin typeface="Aparajita" panose="020B0604020202020204" pitchFamily="34" charset="0"/>
                <a:cs typeface="Aparajita" panose="020B0604020202020204" pitchFamily="34" charset="0"/>
              </a:rPr>
              <a:t>       be </a:t>
            </a:r>
            <a:r>
              <a:rPr lang="en-US" sz="2000" dirty="0">
                <a:latin typeface="Aparajita" panose="020B0604020202020204" pitchFamily="34" charset="0"/>
                <a:cs typeface="Aparajita" panose="020B0604020202020204" pitchFamily="34" charset="0"/>
              </a:rPr>
              <a:t>passed with an 80% or higher</a:t>
            </a:r>
            <a:r>
              <a:rPr lang="en-US" sz="2000" dirty="0" smtClean="0">
                <a:latin typeface="Aparajita" panose="020B0604020202020204" pitchFamily="34" charset="0"/>
                <a:cs typeface="Aparajita" panose="020B0604020202020204" pitchFamily="34" charset="0"/>
              </a:rPr>
              <a:t>.  The Speaking test for paper-based testing will require passing the quiz with an 80% or higher.</a:t>
            </a:r>
          </a:p>
          <a:p>
            <a:endParaRPr lang="en-US" sz="2000" dirty="0" smtClean="0">
              <a:latin typeface="Aparajita" panose="020B0604020202020204" pitchFamily="34" charset="0"/>
              <a:cs typeface="Aparajita" panose="020B0604020202020204" pitchFamily="34" charset="0"/>
            </a:endParaRPr>
          </a:p>
          <a:p>
            <a:r>
              <a:rPr lang="en-US" sz="2000" dirty="0" smtClean="0">
                <a:latin typeface="Aparajita" panose="020B0604020202020204" pitchFamily="34" charset="0"/>
                <a:cs typeface="Aparajita" panose="020B0604020202020204" pitchFamily="34" charset="0"/>
              </a:rPr>
              <a:t>3.)   Training for the paper-based and computer-based tests will be conducted through the use of </a:t>
            </a:r>
            <a:r>
              <a:rPr lang="en-US" sz="2000" b="1" u="sng" dirty="0" smtClean="0">
                <a:latin typeface="Aparajita" panose="020B0604020202020204" pitchFamily="34" charset="0"/>
                <a:cs typeface="Aparajita" panose="020B0604020202020204" pitchFamily="34" charset="0"/>
              </a:rPr>
              <a:t>checklists</a:t>
            </a:r>
            <a:r>
              <a:rPr lang="en-US" sz="2000" dirty="0" smtClean="0">
                <a:latin typeface="Aparajita" panose="020B0604020202020204" pitchFamily="34" charset="0"/>
                <a:cs typeface="Aparajita" panose="020B0604020202020204" pitchFamily="34" charset="0"/>
              </a:rPr>
              <a:t> which will help users stay on top of</a:t>
            </a:r>
          </a:p>
          <a:p>
            <a:r>
              <a:rPr lang="en-US" sz="2000" dirty="0" smtClean="0">
                <a:latin typeface="Aparajita" panose="020B0604020202020204" pitchFamily="34" charset="0"/>
                <a:cs typeface="Aparajita" panose="020B0604020202020204" pitchFamily="34" charset="0"/>
              </a:rPr>
              <a:t>       everything </a:t>
            </a:r>
            <a:r>
              <a:rPr lang="en-US" sz="2000" dirty="0">
                <a:latin typeface="Aparajita" panose="020B0604020202020204" pitchFamily="34" charset="0"/>
                <a:cs typeface="Aparajita" panose="020B0604020202020204" pitchFamily="34" charset="0"/>
              </a:rPr>
              <a:t>they need to be doing for training purposes.  Check marks will be placed beside boxes to indicate completion of a task.  There will </a:t>
            </a:r>
            <a:r>
              <a:rPr lang="en-US" sz="2000" dirty="0" smtClean="0">
                <a:latin typeface="Aparajita" panose="020B0604020202020204" pitchFamily="34" charset="0"/>
                <a:cs typeface="Aparajita" panose="020B0604020202020204" pitchFamily="34" charset="0"/>
              </a:rPr>
              <a:t>  </a:t>
            </a:r>
          </a:p>
          <a:p>
            <a:r>
              <a:rPr lang="en-US" sz="2000" dirty="0" smtClean="0">
                <a:latin typeface="Aparajita" panose="020B0604020202020204" pitchFamily="34" charset="0"/>
                <a:cs typeface="Aparajita" panose="020B0604020202020204" pitchFamily="34" charset="0"/>
              </a:rPr>
              <a:t>       </a:t>
            </a:r>
            <a:r>
              <a:rPr lang="en-US" sz="2000" dirty="0">
                <a:latin typeface="Aparajita" panose="020B0604020202020204" pitchFamily="34" charset="0"/>
                <a:cs typeface="Aparajita" panose="020B0604020202020204" pitchFamily="34" charset="0"/>
              </a:rPr>
              <a:t>be no quizzes to </a:t>
            </a:r>
            <a:r>
              <a:rPr lang="en-US" sz="2000" dirty="0" smtClean="0">
                <a:latin typeface="Aparajita" panose="020B0604020202020204" pitchFamily="34" charset="0"/>
                <a:cs typeface="Aparajita" panose="020B0604020202020204" pitchFamily="34" charset="0"/>
              </a:rPr>
              <a:t>complete (with the exception of Speaking for paper-based testing)  </a:t>
            </a:r>
            <a:r>
              <a:rPr lang="en-US" sz="2000" dirty="0">
                <a:latin typeface="Aparajita" panose="020B0604020202020204" pitchFamily="34" charset="0"/>
                <a:cs typeface="Aparajita" panose="020B0604020202020204" pitchFamily="34" charset="0"/>
              </a:rPr>
              <a:t>but there are </a:t>
            </a:r>
            <a:r>
              <a:rPr lang="en-US" sz="2000" b="1" u="sng" dirty="0">
                <a:latin typeface="Aparajita" panose="020B0604020202020204" pitchFamily="34" charset="0"/>
                <a:cs typeface="Aparajita" panose="020B0604020202020204" pitchFamily="34" charset="0"/>
              </a:rPr>
              <a:t>many requirements </a:t>
            </a:r>
            <a:r>
              <a:rPr lang="en-US" sz="2000" dirty="0">
                <a:latin typeface="Aparajita" panose="020B0604020202020204" pitchFamily="34" charset="0"/>
                <a:cs typeface="Aparajita" panose="020B0604020202020204" pitchFamily="34" charset="0"/>
              </a:rPr>
              <a:t>that must be </a:t>
            </a:r>
            <a:r>
              <a:rPr lang="en-US" sz="2000" dirty="0" smtClean="0">
                <a:latin typeface="Aparajita" panose="020B0604020202020204" pitchFamily="34" charset="0"/>
                <a:cs typeface="Aparajita" panose="020B0604020202020204" pitchFamily="34" charset="0"/>
              </a:rPr>
              <a:t>met,   </a:t>
            </a:r>
          </a:p>
          <a:p>
            <a:r>
              <a:rPr lang="en-US" sz="2000" dirty="0">
                <a:latin typeface="Aparajita" panose="020B0604020202020204" pitchFamily="34" charset="0"/>
                <a:cs typeface="Aparajita" panose="020B0604020202020204" pitchFamily="34" charset="0"/>
              </a:rPr>
              <a:t> </a:t>
            </a:r>
            <a:r>
              <a:rPr lang="en-US" sz="2000" dirty="0" smtClean="0">
                <a:latin typeface="Aparajita" panose="020B0604020202020204" pitchFamily="34" charset="0"/>
                <a:cs typeface="Aparajita" panose="020B0604020202020204" pitchFamily="34" charset="0"/>
              </a:rPr>
              <a:t>      </a:t>
            </a:r>
            <a:r>
              <a:rPr lang="en-US" sz="2000" dirty="0">
                <a:latin typeface="Aparajita" panose="020B0604020202020204" pitchFamily="34" charset="0"/>
                <a:cs typeface="Aparajita" panose="020B0604020202020204" pitchFamily="34" charset="0"/>
              </a:rPr>
              <a:t>including watching videos, reading materials, and listening </a:t>
            </a:r>
            <a:r>
              <a:rPr lang="en-US" sz="2000" dirty="0" smtClean="0">
                <a:latin typeface="Aparajita" panose="020B0604020202020204" pitchFamily="34" charset="0"/>
                <a:cs typeface="Aparajita" panose="020B0604020202020204" pitchFamily="34" charset="0"/>
              </a:rPr>
              <a:t>to webinars (all are recorded).</a:t>
            </a:r>
            <a:endParaRPr lang="en-US" sz="2000" dirty="0">
              <a:latin typeface="Aparajita" panose="020B0604020202020204" pitchFamily="34" charset="0"/>
              <a:cs typeface="Aparajita" panose="020B0604020202020204" pitchFamily="34" charset="0"/>
            </a:endParaRPr>
          </a:p>
          <a:p>
            <a:r>
              <a:rPr lang="en-US" sz="2000" dirty="0">
                <a:latin typeface="Aparajita" panose="020B0604020202020204" pitchFamily="34" charset="0"/>
                <a:cs typeface="Aparajita" panose="020B0604020202020204" pitchFamily="34" charset="0"/>
              </a:rPr>
              <a:t>   </a:t>
            </a:r>
          </a:p>
          <a:p>
            <a:r>
              <a:rPr lang="en-US" sz="2000" dirty="0" smtClean="0">
                <a:latin typeface="Aparajita" panose="020B0604020202020204" pitchFamily="34" charset="0"/>
                <a:cs typeface="Aparajita" panose="020B0604020202020204" pitchFamily="34" charset="0"/>
              </a:rPr>
              <a:t>4.)   Training for WIDA AMS will be available through the online training process, but access to the actual portal will not be available until the</a:t>
            </a:r>
          </a:p>
          <a:p>
            <a:r>
              <a:rPr lang="en-US" sz="2000" dirty="0">
                <a:latin typeface="Aparajita" panose="020B0604020202020204" pitchFamily="34" charset="0"/>
                <a:cs typeface="Aparajita" panose="020B0604020202020204" pitchFamily="34" charset="0"/>
              </a:rPr>
              <a:t> </a:t>
            </a:r>
            <a:r>
              <a:rPr lang="en-US" sz="2000" dirty="0" smtClean="0">
                <a:latin typeface="Aparajita" panose="020B0604020202020204" pitchFamily="34" charset="0"/>
                <a:cs typeface="Aparajita" panose="020B0604020202020204" pitchFamily="34" charset="0"/>
              </a:rPr>
              <a:t>       file that </a:t>
            </a:r>
            <a:r>
              <a:rPr lang="en-US" sz="2000" dirty="0">
                <a:latin typeface="Aparajita" panose="020B0604020202020204" pitchFamily="34" charset="0"/>
                <a:cs typeface="Aparajita" panose="020B0604020202020204" pitchFamily="34" charset="0"/>
              </a:rPr>
              <a:t>was submitted to DRC is finalized.  Approximately 10 days after it is finalized, System Test Coordinators will receive and email </a:t>
            </a:r>
            <a:r>
              <a:rPr lang="en-US" sz="2000" dirty="0" smtClean="0">
                <a:latin typeface="Aparajita" panose="020B0604020202020204" pitchFamily="34" charset="0"/>
                <a:cs typeface="Aparajita" panose="020B0604020202020204" pitchFamily="34" charset="0"/>
              </a:rPr>
              <a:t>with</a:t>
            </a:r>
          </a:p>
          <a:p>
            <a:r>
              <a:rPr lang="en-US" sz="2000" dirty="0">
                <a:latin typeface="Aparajita" panose="020B0604020202020204" pitchFamily="34" charset="0"/>
                <a:cs typeface="Aparajita" panose="020B0604020202020204" pitchFamily="34" charset="0"/>
              </a:rPr>
              <a:t> </a:t>
            </a:r>
            <a:r>
              <a:rPr lang="en-US" sz="2000" dirty="0" smtClean="0">
                <a:latin typeface="Aparajita" panose="020B0604020202020204" pitchFamily="34" charset="0"/>
                <a:cs typeface="Aparajita" panose="020B0604020202020204" pitchFamily="34" charset="0"/>
              </a:rPr>
              <a:t>       set </a:t>
            </a:r>
            <a:r>
              <a:rPr lang="en-US" sz="2000" dirty="0">
                <a:latin typeface="Aparajita" panose="020B0604020202020204" pitchFamily="34" charset="0"/>
                <a:cs typeface="Aparajita" panose="020B0604020202020204" pitchFamily="34" charset="0"/>
              </a:rPr>
              <a:t>up instructions and they will then be able to </a:t>
            </a:r>
            <a:r>
              <a:rPr lang="en-US" sz="2000" b="1" u="sng" dirty="0">
                <a:latin typeface="Aparajita" panose="020B0604020202020204" pitchFamily="34" charset="0"/>
                <a:cs typeface="Aparajita" panose="020B0604020202020204" pitchFamily="34" charset="0"/>
              </a:rPr>
              <a:t>grant permissions </a:t>
            </a:r>
            <a:r>
              <a:rPr lang="en-US" sz="2000" dirty="0">
                <a:latin typeface="Aparajita" panose="020B0604020202020204" pitchFamily="34" charset="0"/>
                <a:cs typeface="Aparajita" panose="020B0604020202020204" pitchFamily="34" charset="0"/>
              </a:rPr>
              <a:t>to everyone involved in the testing </a:t>
            </a:r>
            <a:r>
              <a:rPr lang="en-US" sz="2000" dirty="0" smtClean="0">
                <a:latin typeface="Aparajita" panose="020B0604020202020204" pitchFamily="34" charset="0"/>
                <a:cs typeface="Aparajita" panose="020B0604020202020204" pitchFamily="34" charset="0"/>
              </a:rPr>
              <a:t>process. At </a:t>
            </a:r>
            <a:r>
              <a:rPr lang="en-US" sz="2000" dirty="0">
                <a:latin typeface="Aparajita" panose="020B0604020202020204" pitchFamily="34" charset="0"/>
                <a:cs typeface="Aparajita" panose="020B0604020202020204" pitchFamily="34" charset="0"/>
              </a:rPr>
              <a:t>this point, </a:t>
            </a:r>
            <a:r>
              <a:rPr lang="en-US" sz="2000" dirty="0" smtClean="0">
                <a:latin typeface="Aparajita" panose="020B0604020202020204" pitchFamily="34" charset="0"/>
                <a:cs typeface="Aparajita" panose="020B0604020202020204" pitchFamily="34" charset="0"/>
              </a:rPr>
              <a:t>EL</a:t>
            </a:r>
            <a:endParaRPr lang="en-US" sz="2000" dirty="0">
              <a:latin typeface="Aparajita" panose="020B0604020202020204" pitchFamily="34" charset="0"/>
              <a:cs typeface="Aparajita" panose="020B0604020202020204" pitchFamily="34" charset="0"/>
            </a:endParaRPr>
          </a:p>
          <a:p>
            <a:r>
              <a:rPr lang="en-US" sz="2000" dirty="0">
                <a:latin typeface="Aparajita" panose="020B0604020202020204" pitchFamily="34" charset="0"/>
                <a:cs typeface="Aparajita" panose="020B0604020202020204" pitchFamily="34" charset="0"/>
              </a:rPr>
              <a:t>       Coordinators, Technology Coordinators, and Test Administrators will have access to WIDA AMS.</a:t>
            </a:r>
          </a:p>
          <a:p>
            <a:r>
              <a:rPr lang="en-US" sz="2000" dirty="0" smtClean="0">
                <a:latin typeface="Aparajita" panose="020B0604020202020204" pitchFamily="34" charset="0"/>
                <a:cs typeface="Aparajita" panose="020B0604020202020204" pitchFamily="34" charset="0"/>
              </a:rPr>
              <a:t> </a:t>
            </a:r>
            <a:endParaRPr lang="en-US" sz="20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794628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396"/>
            <a:ext cx="12133690" cy="1130061"/>
          </a:xfrm>
        </p:spPr>
        <p:txBody>
          <a:bodyPr>
            <a:noAutofit/>
          </a:bodyPr>
          <a:lstStyle/>
          <a:p>
            <a:r>
              <a:rPr lang="en-US" sz="4400" b="1" dirty="0" smtClean="0">
                <a:solidFill>
                  <a:schemeClr val="tx1"/>
                </a:solidFill>
                <a:latin typeface="Aparajita" panose="020B0604020202020204" pitchFamily="34" charset="0"/>
                <a:cs typeface="Aparajita" panose="020B0604020202020204" pitchFamily="34" charset="0"/>
              </a:rPr>
              <a:t>Training for Online Portal - </a:t>
            </a:r>
            <a:r>
              <a:rPr lang="en-US" b="1" dirty="0" smtClean="0">
                <a:solidFill>
                  <a:schemeClr val="tx1"/>
                </a:solidFill>
                <a:latin typeface="Aparajita" panose="020B0604020202020204" pitchFamily="34" charset="0"/>
                <a:cs typeface="Aparajita" panose="020B0604020202020204" pitchFamily="34" charset="0"/>
              </a:rPr>
              <a:t>available </a:t>
            </a:r>
            <a:r>
              <a:rPr lang="en-US" b="1" dirty="0">
                <a:solidFill>
                  <a:schemeClr val="tx1"/>
                </a:solidFill>
                <a:latin typeface="Aparajita" panose="020B0604020202020204" pitchFamily="34" charset="0"/>
                <a:cs typeface="Aparajita" panose="020B0604020202020204" pitchFamily="34" charset="0"/>
              </a:rPr>
              <a:t>September 4</a:t>
            </a:r>
            <a:r>
              <a:rPr lang="en-US" b="1" baseline="30000" dirty="0">
                <a:solidFill>
                  <a:schemeClr val="tx1"/>
                </a:solidFill>
                <a:latin typeface="Aparajita" panose="020B0604020202020204" pitchFamily="34" charset="0"/>
                <a:cs typeface="Aparajita" panose="020B0604020202020204" pitchFamily="34" charset="0"/>
              </a:rPr>
              <a:t>th </a:t>
            </a:r>
            <a:endParaRPr lang="en-US" b="1" dirty="0">
              <a:solidFill>
                <a:schemeClr val="tx1"/>
              </a:solidFill>
              <a:latin typeface="Aparajita" panose="020B0604020202020204" pitchFamily="34" charset="0"/>
              <a:cs typeface="Aparajita" panose="020B0604020202020204" pitchFamily="34" charset="0"/>
            </a:endParaRPr>
          </a:p>
        </p:txBody>
      </p:sp>
      <p:sp>
        <p:nvSpPr>
          <p:cNvPr id="3" name="TextBox 2"/>
          <p:cNvSpPr txBox="1"/>
          <p:nvPr/>
        </p:nvSpPr>
        <p:spPr>
          <a:xfrm>
            <a:off x="755374" y="1615950"/>
            <a:ext cx="11752028" cy="769441"/>
          </a:xfrm>
          <a:prstGeom prst="rect">
            <a:avLst/>
          </a:prstGeom>
          <a:noFill/>
        </p:spPr>
        <p:txBody>
          <a:bodyPr wrap="square" rtlCol="0">
            <a:spAutoFit/>
          </a:bodyPr>
          <a:lstStyle/>
          <a:p>
            <a:r>
              <a:rPr lang="en-US" sz="4400" dirty="0" smtClean="0">
                <a:latin typeface="Aparajita" panose="020B0604020202020204" pitchFamily="34" charset="0"/>
                <a:cs typeface="Aparajita" panose="020B0604020202020204" pitchFamily="34" charset="0"/>
              </a:rPr>
              <a:t>WIDA Assessment Management System (</a:t>
            </a:r>
            <a:r>
              <a:rPr lang="en-US" sz="4400" b="1" dirty="0" smtClean="0">
                <a:latin typeface="Aparajita" panose="020B0604020202020204" pitchFamily="34" charset="0"/>
                <a:cs typeface="Aparajita" panose="020B0604020202020204" pitchFamily="34" charset="0"/>
              </a:rPr>
              <a:t>WIDA AMS</a:t>
            </a:r>
            <a:r>
              <a:rPr lang="en-US" sz="4400" dirty="0" smtClean="0">
                <a:latin typeface="Aparajita" panose="020B0604020202020204" pitchFamily="34" charset="0"/>
                <a:cs typeface="Aparajita" panose="020B0604020202020204" pitchFamily="34" charset="0"/>
              </a:rPr>
              <a:t>)</a:t>
            </a:r>
            <a:endParaRPr lang="en-US" sz="4400" dirty="0">
              <a:latin typeface="Aparajita" panose="020B0604020202020204" pitchFamily="34" charset="0"/>
              <a:cs typeface="Aparajita" panose="020B0604020202020204" pitchFamily="34" charset="0"/>
            </a:endParaRPr>
          </a:p>
        </p:txBody>
      </p:sp>
      <p:sp>
        <p:nvSpPr>
          <p:cNvPr id="4" name="Rectangle 3"/>
          <p:cNvSpPr/>
          <p:nvPr/>
        </p:nvSpPr>
        <p:spPr>
          <a:xfrm>
            <a:off x="79512" y="2313831"/>
            <a:ext cx="6384899" cy="4468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ü"/>
            </a:pPr>
            <a:r>
              <a:rPr lang="en-US" sz="3200" dirty="0" smtClean="0">
                <a:solidFill>
                  <a:schemeClr val="tx1"/>
                </a:solidFill>
                <a:latin typeface="Aparajita" panose="020B0604020202020204" pitchFamily="34" charset="0"/>
                <a:cs typeface="Aparajita" panose="020B0604020202020204" pitchFamily="34" charset="0"/>
              </a:rPr>
              <a:t>View training materials</a:t>
            </a:r>
          </a:p>
          <a:p>
            <a:pPr marL="342900" indent="-342900">
              <a:buFont typeface="Wingdings" panose="05000000000000000000" pitchFamily="2" charset="2"/>
              <a:buChar char="ü"/>
            </a:pPr>
            <a:r>
              <a:rPr lang="en-US" sz="3200" dirty="0" smtClean="0">
                <a:solidFill>
                  <a:schemeClr val="tx1"/>
                </a:solidFill>
                <a:latin typeface="Aparajita" panose="020B0604020202020204" pitchFamily="34" charset="0"/>
                <a:cs typeface="Aparajita" panose="020B0604020202020204" pitchFamily="34" charset="0"/>
              </a:rPr>
              <a:t>Access user guides or software downloads</a:t>
            </a:r>
          </a:p>
          <a:p>
            <a:pPr marL="342900" indent="-342900">
              <a:buFont typeface="Wingdings" panose="05000000000000000000" pitchFamily="2" charset="2"/>
              <a:buChar char="ü"/>
            </a:pPr>
            <a:r>
              <a:rPr lang="en-US" sz="3200" dirty="0" smtClean="0">
                <a:solidFill>
                  <a:schemeClr val="tx1"/>
                </a:solidFill>
                <a:latin typeface="Aparajita" panose="020B0604020202020204" pitchFamily="34" charset="0"/>
                <a:cs typeface="Aparajita" panose="020B0604020202020204" pitchFamily="34" charset="0"/>
              </a:rPr>
              <a:t>Create test sessions</a:t>
            </a:r>
          </a:p>
          <a:p>
            <a:pPr marL="342900" indent="-342900">
              <a:buFont typeface="Wingdings" panose="05000000000000000000" pitchFamily="2" charset="2"/>
              <a:buChar char="ü"/>
            </a:pPr>
            <a:r>
              <a:rPr lang="en-US" sz="3200" dirty="0" smtClean="0">
                <a:solidFill>
                  <a:schemeClr val="tx1"/>
                </a:solidFill>
                <a:latin typeface="Aparajita" panose="020B0604020202020204" pitchFamily="34" charset="0"/>
                <a:cs typeface="Aparajita" panose="020B0604020202020204" pitchFamily="34" charset="0"/>
              </a:rPr>
              <a:t>Add and edit students for test sessions</a:t>
            </a:r>
          </a:p>
          <a:p>
            <a:pPr marL="342900" indent="-342900">
              <a:buFont typeface="Wingdings" panose="05000000000000000000" pitchFamily="2" charset="2"/>
              <a:buChar char="ü"/>
            </a:pPr>
            <a:r>
              <a:rPr lang="en-US" sz="3200" dirty="0" smtClean="0">
                <a:solidFill>
                  <a:schemeClr val="tx1"/>
                </a:solidFill>
                <a:latin typeface="Aparajita" panose="020B0604020202020204" pitchFamily="34" charset="0"/>
                <a:cs typeface="Aparajita" panose="020B0604020202020204" pitchFamily="34" charset="0"/>
              </a:rPr>
              <a:t>Print test tickets</a:t>
            </a:r>
          </a:p>
          <a:p>
            <a:pPr marL="342900" indent="-342900">
              <a:buFont typeface="Wingdings" panose="05000000000000000000" pitchFamily="2" charset="2"/>
              <a:buChar char="ü"/>
            </a:pPr>
            <a:r>
              <a:rPr lang="en-US" sz="3200" dirty="0" smtClean="0">
                <a:solidFill>
                  <a:schemeClr val="tx1"/>
                </a:solidFill>
                <a:latin typeface="Aparajita" panose="020B0604020202020204" pitchFamily="34" charset="0"/>
                <a:cs typeface="Aparajita" panose="020B0604020202020204" pitchFamily="34" charset="0"/>
              </a:rPr>
              <a:t>Monitor student progress during testing</a:t>
            </a:r>
          </a:p>
          <a:p>
            <a:pPr marL="342900" indent="-342900">
              <a:buFont typeface="Wingdings" panose="05000000000000000000" pitchFamily="2" charset="2"/>
              <a:buChar char="ü"/>
            </a:pPr>
            <a:r>
              <a:rPr lang="en-US" sz="3200" dirty="0" smtClean="0">
                <a:solidFill>
                  <a:schemeClr val="tx1"/>
                </a:solidFill>
                <a:latin typeface="Aparajita" panose="020B0604020202020204" pitchFamily="34" charset="0"/>
                <a:cs typeface="Aparajita" panose="020B0604020202020204" pitchFamily="34" charset="0"/>
              </a:rPr>
              <a:t>View and print reports</a:t>
            </a:r>
          </a:p>
          <a:p>
            <a:pPr marL="342900" indent="-342900">
              <a:buFont typeface="Wingdings" panose="05000000000000000000" pitchFamily="2" charset="2"/>
              <a:buChar char="ü"/>
            </a:pPr>
            <a:r>
              <a:rPr lang="en-US" sz="3200" dirty="0" smtClean="0">
                <a:solidFill>
                  <a:schemeClr val="tx1"/>
                </a:solidFill>
                <a:latin typeface="Aparajita" panose="020B0604020202020204" pitchFamily="34" charset="0"/>
                <a:cs typeface="Aparajita" panose="020B0604020202020204" pitchFamily="34" charset="0"/>
              </a:rPr>
              <a:t>Order paper materials</a:t>
            </a:r>
            <a:endParaRPr lang="en-US" sz="3200" dirty="0">
              <a:solidFill>
                <a:schemeClr val="tx1"/>
              </a:solidFill>
              <a:latin typeface="Aparajita" panose="020B0604020202020204" pitchFamily="34" charset="0"/>
              <a:cs typeface="Aparajita" panose="020B0604020202020204" pitchFamily="34" charset="0"/>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1388" y="2313831"/>
            <a:ext cx="5502302" cy="44686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689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1999" cy="1228436"/>
          </a:xfrm>
        </p:spPr>
        <p:txBody>
          <a:bodyPr>
            <a:normAutofit/>
          </a:bodyPr>
          <a:lstStyle/>
          <a:p>
            <a:r>
              <a:rPr lang="en-US" sz="4000" b="1" dirty="0" smtClean="0">
                <a:solidFill>
                  <a:schemeClr val="tx1"/>
                </a:solidFill>
                <a:latin typeface="Aparajita" panose="020B0604020202020204" pitchFamily="34" charset="0"/>
                <a:cs typeface="Aparajita" panose="020B0604020202020204" pitchFamily="34" charset="0"/>
              </a:rPr>
              <a:t>Training for the Computer-Based </a:t>
            </a:r>
            <a:r>
              <a:rPr lang="en-US" sz="4000" b="1" dirty="0">
                <a:solidFill>
                  <a:schemeClr val="tx1"/>
                </a:solidFill>
                <a:latin typeface="Aparajita" panose="020B0604020202020204" pitchFamily="34" charset="0"/>
                <a:cs typeface="Aparajita" panose="020B0604020202020204" pitchFamily="34" charset="0"/>
              </a:rPr>
              <a:t>T</a:t>
            </a:r>
            <a:r>
              <a:rPr lang="en-US" sz="4000" b="1" dirty="0" smtClean="0">
                <a:solidFill>
                  <a:schemeClr val="tx1"/>
                </a:solidFill>
                <a:latin typeface="Aparajita" panose="020B0604020202020204" pitchFamily="34" charset="0"/>
                <a:cs typeface="Aparajita" panose="020B0604020202020204" pitchFamily="34" charset="0"/>
              </a:rPr>
              <a:t>est – available September 4</a:t>
            </a:r>
            <a:r>
              <a:rPr lang="en-US" sz="4000" b="1" baseline="30000" dirty="0" smtClean="0">
                <a:solidFill>
                  <a:schemeClr val="tx1"/>
                </a:solidFill>
                <a:latin typeface="Aparajita" panose="020B0604020202020204" pitchFamily="34" charset="0"/>
                <a:cs typeface="Aparajita" panose="020B0604020202020204" pitchFamily="34" charset="0"/>
              </a:rPr>
              <a:t>th</a:t>
            </a:r>
            <a:r>
              <a:rPr lang="en-US" sz="4000" b="1" dirty="0" smtClean="0">
                <a:solidFill>
                  <a:schemeClr val="tx1"/>
                </a:solidFill>
                <a:latin typeface="Aparajita" panose="020B0604020202020204" pitchFamily="34" charset="0"/>
                <a:cs typeface="Aparajita" panose="020B0604020202020204" pitchFamily="34" charset="0"/>
              </a:rPr>
              <a:t> </a:t>
            </a:r>
            <a:endParaRPr lang="en-US" sz="4000" b="1" dirty="0">
              <a:solidFill>
                <a:schemeClr val="tx1"/>
              </a:solidFill>
              <a:latin typeface="Aparajita" panose="020B0604020202020204" pitchFamily="34" charset="0"/>
              <a:cs typeface="Aparajita" panose="020B0604020202020204" pitchFamily="34" charset="0"/>
            </a:endParaRPr>
          </a:p>
        </p:txBody>
      </p:sp>
      <p:sp>
        <p:nvSpPr>
          <p:cNvPr id="3" name="Rounded Rectangle 2"/>
          <p:cNvSpPr/>
          <p:nvPr/>
        </p:nvSpPr>
        <p:spPr>
          <a:xfrm>
            <a:off x="227937" y="1924216"/>
            <a:ext cx="2833315" cy="516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Technology Coordinators</a:t>
            </a:r>
            <a:endParaRPr lang="en-US" sz="2400" dirty="0">
              <a:solidFill>
                <a:schemeClr val="tx1"/>
              </a:solidFill>
              <a:latin typeface="Aparajita" panose="020B0604020202020204" pitchFamily="34" charset="0"/>
              <a:cs typeface="Aparajita" panose="020B0604020202020204" pitchFamily="34" charset="0"/>
            </a:endParaRPr>
          </a:p>
        </p:txBody>
      </p:sp>
      <p:sp>
        <p:nvSpPr>
          <p:cNvPr id="4" name="Rounded Rectangle 3"/>
          <p:cNvSpPr/>
          <p:nvPr/>
        </p:nvSpPr>
        <p:spPr>
          <a:xfrm>
            <a:off x="4568023" y="1924216"/>
            <a:ext cx="2806811" cy="5764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Test Administrators</a:t>
            </a:r>
            <a:endParaRPr lang="en-US" sz="2400" dirty="0">
              <a:solidFill>
                <a:schemeClr val="tx1"/>
              </a:solidFill>
              <a:latin typeface="Aparajita" panose="020B0604020202020204" pitchFamily="34" charset="0"/>
              <a:cs typeface="Aparajita" panose="020B0604020202020204" pitchFamily="34" charset="0"/>
            </a:endParaRPr>
          </a:p>
        </p:txBody>
      </p:sp>
      <p:sp>
        <p:nvSpPr>
          <p:cNvPr id="5" name="Rounded Rectangle 4"/>
          <p:cNvSpPr/>
          <p:nvPr/>
        </p:nvSpPr>
        <p:spPr>
          <a:xfrm>
            <a:off x="8881606" y="1924216"/>
            <a:ext cx="2949935" cy="540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System Test Coordinators</a:t>
            </a:r>
            <a:endParaRPr lang="en-US" sz="2400" dirty="0">
              <a:solidFill>
                <a:schemeClr val="tx1"/>
              </a:solidFill>
              <a:latin typeface="Aparajita" panose="020B0604020202020204" pitchFamily="34" charset="0"/>
              <a:cs typeface="Aparajita" panose="020B0604020202020204" pitchFamily="34" charset="0"/>
            </a:endParaRPr>
          </a:p>
        </p:txBody>
      </p:sp>
      <p:sp>
        <p:nvSpPr>
          <p:cNvPr id="6" name="Down Arrow 5"/>
          <p:cNvSpPr/>
          <p:nvPr/>
        </p:nvSpPr>
        <p:spPr>
          <a:xfrm>
            <a:off x="1439187" y="2568271"/>
            <a:ext cx="484632" cy="508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27937" y="3204374"/>
            <a:ext cx="2833315" cy="10416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Training materials on  WIDA AMS/training on the WIDA website</a:t>
            </a:r>
            <a:endParaRPr lang="en-US" sz="2400" dirty="0">
              <a:solidFill>
                <a:schemeClr val="tx1"/>
              </a:solidFill>
              <a:latin typeface="Aparajita" panose="020B0604020202020204" pitchFamily="34" charset="0"/>
              <a:cs typeface="Aparajita" panose="020B0604020202020204" pitchFamily="34" charset="0"/>
            </a:endParaRPr>
          </a:p>
        </p:txBody>
      </p:sp>
      <p:sp>
        <p:nvSpPr>
          <p:cNvPr id="8" name="Down Arrow 7"/>
          <p:cNvSpPr/>
          <p:nvPr/>
        </p:nvSpPr>
        <p:spPr>
          <a:xfrm>
            <a:off x="1439187" y="4412702"/>
            <a:ext cx="484632" cy="4693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70146" y="5048808"/>
            <a:ext cx="2953821" cy="6124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Training Course/Checklist</a:t>
            </a:r>
            <a:endParaRPr lang="en-US" sz="2400" dirty="0">
              <a:solidFill>
                <a:schemeClr val="tx1"/>
              </a:solidFill>
              <a:latin typeface="Aparajita" panose="020B0604020202020204" pitchFamily="34" charset="0"/>
              <a:cs typeface="Aparajita" panose="020B0604020202020204" pitchFamily="34" charset="0"/>
            </a:endParaRPr>
          </a:p>
        </p:txBody>
      </p:sp>
      <p:sp>
        <p:nvSpPr>
          <p:cNvPr id="10" name="Down Arrow 9"/>
          <p:cNvSpPr/>
          <p:nvPr/>
        </p:nvSpPr>
        <p:spPr>
          <a:xfrm>
            <a:off x="5620123" y="2601425"/>
            <a:ext cx="484632" cy="508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310843" y="3211048"/>
            <a:ext cx="332117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Training modules on the WIDA website</a:t>
            </a:r>
            <a:endParaRPr lang="en-US" sz="2400" dirty="0">
              <a:solidFill>
                <a:schemeClr val="tx1"/>
              </a:solidFill>
              <a:latin typeface="Aparajita" panose="020B0604020202020204" pitchFamily="34" charset="0"/>
              <a:cs typeface="Aparajita" panose="020B0604020202020204" pitchFamily="34" charset="0"/>
            </a:endParaRPr>
          </a:p>
        </p:txBody>
      </p:sp>
      <p:sp>
        <p:nvSpPr>
          <p:cNvPr id="12" name="Rounded Rectangle 11"/>
          <p:cNvSpPr/>
          <p:nvPr/>
        </p:nvSpPr>
        <p:spPr>
          <a:xfrm>
            <a:off x="4244196" y="5048808"/>
            <a:ext cx="3387817" cy="6124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Training Course/Checklist</a:t>
            </a:r>
            <a:endParaRPr lang="en-US" sz="2400" dirty="0">
              <a:solidFill>
                <a:schemeClr val="tx1"/>
              </a:solidFill>
              <a:latin typeface="Aparajita" panose="020B0604020202020204" pitchFamily="34" charset="0"/>
              <a:cs typeface="Aparajita" panose="020B0604020202020204" pitchFamily="34" charset="0"/>
            </a:endParaRPr>
          </a:p>
        </p:txBody>
      </p:sp>
      <p:sp>
        <p:nvSpPr>
          <p:cNvPr id="13" name="Down Arrow 12"/>
          <p:cNvSpPr/>
          <p:nvPr/>
        </p:nvSpPr>
        <p:spPr>
          <a:xfrm>
            <a:off x="5695788" y="4439351"/>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10223753" y="2598800"/>
            <a:ext cx="484632" cy="508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8945592" y="3193120"/>
            <a:ext cx="288594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parajita" panose="020B0604020202020204" pitchFamily="34" charset="0"/>
                <a:cs typeface="Aparajita" panose="020B0604020202020204" pitchFamily="34" charset="0"/>
              </a:rPr>
              <a:t>Training modules on the WIDA website</a:t>
            </a:r>
          </a:p>
        </p:txBody>
      </p:sp>
      <p:sp>
        <p:nvSpPr>
          <p:cNvPr id="16" name="Down Arrow 15"/>
          <p:cNvSpPr/>
          <p:nvPr/>
        </p:nvSpPr>
        <p:spPr>
          <a:xfrm>
            <a:off x="10223753" y="4429511"/>
            <a:ext cx="484632" cy="508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8945592" y="5048808"/>
            <a:ext cx="3062378" cy="6124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Training Course/Checklist</a:t>
            </a:r>
            <a:endParaRPr lang="en-US" sz="2400" dirty="0">
              <a:solidFill>
                <a:schemeClr val="tx1"/>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4913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7" y="1"/>
            <a:ext cx="11954775" cy="1228436"/>
          </a:xfrm>
        </p:spPr>
        <p:txBody>
          <a:bodyPr>
            <a:normAutofit/>
          </a:bodyPr>
          <a:lstStyle/>
          <a:p>
            <a:r>
              <a:rPr lang="en-US" sz="4400" b="1" dirty="0" smtClean="0">
                <a:solidFill>
                  <a:schemeClr val="tx1"/>
                </a:solidFill>
                <a:latin typeface="Aparajita" panose="020B0604020202020204" pitchFamily="34" charset="0"/>
                <a:cs typeface="Aparajita" panose="020B0604020202020204" pitchFamily="34" charset="0"/>
              </a:rPr>
              <a:t>Training for the paper-based test – available September 4</a:t>
            </a:r>
            <a:r>
              <a:rPr lang="en-US" sz="4400" b="1" baseline="30000" dirty="0" smtClean="0">
                <a:solidFill>
                  <a:schemeClr val="tx1"/>
                </a:solidFill>
                <a:latin typeface="Aparajita" panose="020B0604020202020204" pitchFamily="34" charset="0"/>
                <a:cs typeface="Aparajita" panose="020B0604020202020204" pitchFamily="34" charset="0"/>
              </a:rPr>
              <a:t>th</a:t>
            </a:r>
            <a:r>
              <a:rPr lang="en-US" sz="4400" b="1" dirty="0" smtClean="0">
                <a:solidFill>
                  <a:schemeClr val="tx1"/>
                </a:solidFill>
                <a:latin typeface="Aparajita" panose="020B0604020202020204" pitchFamily="34" charset="0"/>
                <a:cs typeface="Aparajita" panose="020B0604020202020204" pitchFamily="34" charset="0"/>
              </a:rPr>
              <a:t> </a:t>
            </a:r>
            <a:endParaRPr lang="en-US" sz="4400" b="1" dirty="0">
              <a:solidFill>
                <a:schemeClr val="tx1"/>
              </a:solidFill>
              <a:latin typeface="Aparajita" panose="020B0604020202020204" pitchFamily="34" charset="0"/>
              <a:cs typeface="Aparajita" panose="020B0604020202020204" pitchFamily="34" charset="0"/>
            </a:endParaRPr>
          </a:p>
        </p:txBody>
      </p:sp>
      <p:sp>
        <p:nvSpPr>
          <p:cNvPr id="4" name="Rounded Rectangle 3"/>
          <p:cNvSpPr/>
          <p:nvPr/>
        </p:nvSpPr>
        <p:spPr>
          <a:xfrm>
            <a:off x="403888" y="1741788"/>
            <a:ext cx="314329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Test Administrators Grades 1-12</a:t>
            </a:r>
            <a:endParaRPr lang="en-US" sz="2400" dirty="0">
              <a:solidFill>
                <a:schemeClr val="tx1"/>
              </a:solidFill>
              <a:latin typeface="Aparajita" panose="020B0604020202020204" pitchFamily="34" charset="0"/>
              <a:cs typeface="Aparajita" panose="020B0604020202020204" pitchFamily="34" charset="0"/>
            </a:endParaRPr>
          </a:p>
        </p:txBody>
      </p:sp>
      <p:sp>
        <p:nvSpPr>
          <p:cNvPr id="5" name="Rounded Rectangle 4"/>
          <p:cNvSpPr/>
          <p:nvPr/>
        </p:nvSpPr>
        <p:spPr>
          <a:xfrm>
            <a:off x="854713" y="3385654"/>
            <a:ext cx="213551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Online Training on WIDA Website</a:t>
            </a:r>
            <a:endParaRPr lang="en-US" sz="2400" dirty="0">
              <a:solidFill>
                <a:schemeClr val="tx1"/>
              </a:solidFill>
              <a:latin typeface="Aparajita" panose="020B0604020202020204" pitchFamily="34" charset="0"/>
              <a:cs typeface="Aparajita" panose="020B0604020202020204" pitchFamily="34" charset="0"/>
            </a:endParaRPr>
          </a:p>
        </p:txBody>
      </p:sp>
      <p:sp>
        <p:nvSpPr>
          <p:cNvPr id="6" name="Rounded Rectangle 5"/>
          <p:cNvSpPr/>
          <p:nvPr/>
        </p:nvSpPr>
        <p:spPr>
          <a:xfrm>
            <a:off x="5154282" y="1741788"/>
            <a:ext cx="2308285"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Test Administrators for Kindergarten</a:t>
            </a:r>
            <a:endParaRPr lang="en-US" sz="2400" dirty="0">
              <a:solidFill>
                <a:schemeClr val="tx1"/>
              </a:solidFill>
              <a:latin typeface="Aparajita" panose="020B0604020202020204" pitchFamily="34" charset="0"/>
              <a:cs typeface="Aparajita" panose="020B0604020202020204" pitchFamily="34" charset="0"/>
            </a:endParaRPr>
          </a:p>
        </p:txBody>
      </p:sp>
      <p:sp>
        <p:nvSpPr>
          <p:cNvPr id="7" name="Rounded Rectangle 6"/>
          <p:cNvSpPr/>
          <p:nvPr/>
        </p:nvSpPr>
        <p:spPr>
          <a:xfrm>
            <a:off x="5449046" y="5012586"/>
            <a:ext cx="187431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Quiz/Certificate</a:t>
            </a:r>
            <a:endParaRPr lang="en-US" sz="2400" dirty="0">
              <a:solidFill>
                <a:schemeClr val="tx1"/>
              </a:solidFill>
              <a:latin typeface="Aparajita" panose="020B0604020202020204" pitchFamily="34" charset="0"/>
              <a:cs typeface="Aparajita" panose="020B0604020202020204" pitchFamily="34" charset="0"/>
            </a:endParaRPr>
          </a:p>
        </p:txBody>
      </p:sp>
      <p:sp>
        <p:nvSpPr>
          <p:cNvPr id="8" name="Rounded Rectangle 7"/>
          <p:cNvSpPr/>
          <p:nvPr/>
        </p:nvSpPr>
        <p:spPr>
          <a:xfrm>
            <a:off x="8547341" y="1741788"/>
            <a:ext cx="351095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Test Administrators for </a:t>
            </a:r>
            <a:r>
              <a:rPr lang="en-US" sz="2400" i="1" dirty="0" smtClean="0">
                <a:solidFill>
                  <a:schemeClr val="tx1"/>
                </a:solidFill>
                <a:latin typeface="Aparajita" panose="020B0604020202020204" pitchFamily="34" charset="0"/>
                <a:cs typeface="Aparajita" panose="020B0604020202020204" pitchFamily="34" charset="0"/>
              </a:rPr>
              <a:t>Alternate</a:t>
            </a:r>
            <a:r>
              <a:rPr lang="en-US" sz="2400" dirty="0" smtClean="0">
                <a:solidFill>
                  <a:schemeClr val="tx1"/>
                </a:solidFill>
                <a:latin typeface="Aparajita" panose="020B0604020202020204" pitchFamily="34" charset="0"/>
                <a:cs typeface="Aparajita" panose="020B0604020202020204" pitchFamily="34" charset="0"/>
              </a:rPr>
              <a:t> </a:t>
            </a:r>
            <a:r>
              <a:rPr lang="en-US" sz="2400" i="1" dirty="0" smtClean="0">
                <a:solidFill>
                  <a:schemeClr val="tx1"/>
                </a:solidFill>
                <a:latin typeface="Aparajita" panose="020B0604020202020204" pitchFamily="34" charset="0"/>
                <a:cs typeface="Aparajita" panose="020B0604020202020204" pitchFamily="34" charset="0"/>
              </a:rPr>
              <a:t>ACCESS for ELLs</a:t>
            </a:r>
            <a:endParaRPr lang="en-US" sz="2400" i="1" dirty="0">
              <a:solidFill>
                <a:schemeClr val="tx1"/>
              </a:solidFill>
              <a:latin typeface="Aparajita" panose="020B0604020202020204" pitchFamily="34" charset="0"/>
              <a:cs typeface="Aparajita" panose="020B0604020202020204" pitchFamily="34" charset="0"/>
            </a:endParaRPr>
          </a:p>
        </p:txBody>
      </p:sp>
      <p:sp>
        <p:nvSpPr>
          <p:cNvPr id="9" name="Rounded Rectangle 8"/>
          <p:cNvSpPr/>
          <p:nvPr/>
        </p:nvSpPr>
        <p:spPr>
          <a:xfrm>
            <a:off x="923025" y="5029520"/>
            <a:ext cx="206720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Quiz/Certificate</a:t>
            </a:r>
            <a:endParaRPr lang="en-US" sz="2400" dirty="0">
              <a:solidFill>
                <a:schemeClr val="tx1"/>
              </a:solidFill>
              <a:latin typeface="Aparajita" panose="020B0604020202020204" pitchFamily="34" charset="0"/>
              <a:cs typeface="Aparajita" panose="020B0604020202020204" pitchFamily="34" charset="0"/>
            </a:endParaRPr>
          </a:p>
        </p:txBody>
      </p:sp>
      <p:sp>
        <p:nvSpPr>
          <p:cNvPr id="10" name="Rounded Rectangle 9"/>
          <p:cNvSpPr/>
          <p:nvPr/>
        </p:nvSpPr>
        <p:spPr>
          <a:xfrm>
            <a:off x="5309835" y="3380464"/>
            <a:ext cx="21527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Online Training  on WIDA Website</a:t>
            </a:r>
            <a:endParaRPr lang="en-US" sz="2400" dirty="0">
              <a:solidFill>
                <a:schemeClr val="tx1"/>
              </a:solidFill>
              <a:latin typeface="Aparajita" panose="020B0604020202020204" pitchFamily="34" charset="0"/>
              <a:cs typeface="Aparajita" panose="020B0604020202020204" pitchFamily="34" charset="0"/>
            </a:endParaRPr>
          </a:p>
        </p:txBody>
      </p:sp>
      <p:sp>
        <p:nvSpPr>
          <p:cNvPr id="11" name="Rounded Rectangle 10"/>
          <p:cNvSpPr/>
          <p:nvPr/>
        </p:nvSpPr>
        <p:spPr>
          <a:xfrm>
            <a:off x="9239571" y="3385654"/>
            <a:ext cx="214494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Online Training on WIDA Website</a:t>
            </a:r>
            <a:endParaRPr lang="en-US" sz="2400" dirty="0">
              <a:solidFill>
                <a:schemeClr val="tx1"/>
              </a:solidFill>
              <a:latin typeface="Aparajita" panose="020B0604020202020204" pitchFamily="34" charset="0"/>
              <a:cs typeface="Aparajita" panose="020B0604020202020204" pitchFamily="34" charset="0"/>
            </a:endParaRPr>
          </a:p>
        </p:txBody>
      </p:sp>
      <p:sp>
        <p:nvSpPr>
          <p:cNvPr id="12" name="Rounded Rectangle 11"/>
          <p:cNvSpPr/>
          <p:nvPr/>
        </p:nvSpPr>
        <p:spPr>
          <a:xfrm>
            <a:off x="9474097" y="5044634"/>
            <a:ext cx="189594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parajita" panose="020B0604020202020204" pitchFamily="34" charset="0"/>
                <a:cs typeface="Aparajita" panose="020B0604020202020204" pitchFamily="34" charset="0"/>
              </a:rPr>
              <a:t>Quiz/Certificate</a:t>
            </a:r>
            <a:endParaRPr lang="en-US" sz="2400" dirty="0">
              <a:solidFill>
                <a:schemeClr val="tx1"/>
              </a:solidFill>
              <a:latin typeface="Aparajita" panose="020B0604020202020204" pitchFamily="34" charset="0"/>
              <a:cs typeface="Aparajita" panose="020B0604020202020204" pitchFamily="34" charset="0"/>
            </a:endParaRPr>
          </a:p>
        </p:txBody>
      </p:sp>
      <p:sp>
        <p:nvSpPr>
          <p:cNvPr id="13" name="Down Arrow 12"/>
          <p:cNvSpPr/>
          <p:nvPr/>
        </p:nvSpPr>
        <p:spPr>
          <a:xfrm>
            <a:off x="1577857" y="2789820"/>
            <a:ext cx="484632" cy="4094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6026270" y="2765219"/>
            <a:ext cx="484632" cy="434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10060500" y="2789820"/>
            <a:ext cx="484632" cy="4094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10069727" y="4435616"/>
            <a:ext cx="484632" cy="4261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1577857" y="4421864"/>
            <a:ext cx="484632" cy="4261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6066108" y="4421864"/>
            <a:ext cx="484632" cy="4261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9600" y="6685472"/>
            <a:ext cx="184731" cy="369332"/>
          </a:xfrm>
          <a:prstGeom prst="rect">
            <a:avLst/>
          </a:prstGeom>
          <a:noFill/>
        </p:spPr>
        <p:txBody>
          <a:bodyPr wrap="none" rtlCol="0">
            <a:spAutoFit/>
          </a:bodyPr>
          <a:lstStyle/>
          <a:p>
            <a:endParaRPr lang="en-US" dirty="0"/>
          </a:p>
        </p:txBody>
      </p:sp>
      <p:sp>
        <p:nvSpPr>
          <p:cNvPr id="21" name="TextBox 20"/>
          <p:cNvSpPr txBox="1"/>
          <p:nvPr/>
        </p:nvSpPr>
        <p:spPr>
          <a:xfrm>
            <a:off x="1956621" y="6309244"/>
            <a:ext cx="8465448" cy="369332"/>
          </a:xfrm>
          <a:prstGeom prst="rect">
            <a:avLst/>
          </a:prstGeom>
          <a:noFill/>
        </p:spPr>
        <p:txBody>
          <a:bodyPr wrap="square" rtlCol="0">
            <a:spAutoFit/>
          </a:bodyPr>
          <a:lstStyle/>
          <a:p>
            <a:r>
              <a:rPr lang="en-US" dirty="0" smtClean="0"/>
              <a:t>The scoring module for the Speaking test will not be available until October 5</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2948636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Online Training…</a:t>
            </a:r>
            <a:endParaRPr lang="en-US" sz="5400" b="1" dirty="0">
              <a:solidFill>
                <a:schemeClr val="tx1"/>
              </a:solidFill>
              <a:latin typeface="Aparajita" panose="020B0604020202020204" pitchFamily="34" charset="0"/>
              <a:cs typeface="Aparajita" panose="020B0604020202020204" pitchFamily="34" charset="0"/>
            </a:endParaRPr>
          </a:p>
        </p:txBody>
      </p:sp>
      <p:pic>
        <p:nvPicPr>
          <p:cNvPr id="3" name="Picture 2"/>
          <p:cNvPicPr>
            <a:picLocks noChangeAspect="1"/>
          </p:cNvPicPr>
          <p:nvPr/>
        </p:nvPicPr>
        <p:blipFill>
          <a:blip r:embed="rId3"/>
          <a:stretch>
            <a:fillRect/>
          </a:stretch>
        </p:blipFill>
        <p:spPr>
          <a:xfrm>
            <a:off x="3429893" y="1350995"/>
            <a:ext cx="5280474" cy="5681401"/>
          </a:xfrm>
          <a:prstGeom prst="rect">
            <a:avLst/>
          </a:prstGeom>
        </p:spPr>
      </p:pic>
    </p:spTree>
    <p:extLst>
      <p:ext uri="{BB962C8B-B14F-4D97-AF65-F5344CB8AC3E}">
        <p14:creationId xmlns:p14="http://schemas.microsoft.com/office/powerpoint/2010/main" val="4194542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Online Training - Not So </a:t>
            </a:r>
            <a:r>
              <a:rPr lang="en-US" sz="5400" b="1" dirty="0">
                <a:solidFill>
                  <a:schemeClr val="tx1"/>
                </a:solidFill>
                <a:latin typeface="Aparajita" panose="020B0604020202020204" pitchFamily="34" charset="0"/>
                <a:cs typeface="Aparajita" panose="020B0604020202020204" pitchFamily="34" charset="0"/>
              </a:rPr>
              <a:t>Q</a:t>
            </a:r>
            <a:r>
              <a:rPr lang="en-US" sz="5400" b="1" dirty="0" smtClean="0">
                <a:solidFill>
                  <a:schemeClr val="tx1"/>
                </a:solidFill>
                <a:latin typeface="Aparajita" panose="020B0604020202020204" pitchFamily="34" charset="0"/>
                <a:cs typeface="Aparajita" panose="020B0604020202020204" pitchFamily="34" charset="0"/>
              </a:rPr>
              <a:t>uick!</a:t>
            </a:r>
            <a:endParaRPr lang="en-US" sz="5400" b="1" dirty="0">
              <a:solidFill>
                <a:schemeClr val="tx1"/>
              </a:solidFill>
              <a:latin typeface="Aparajita" panose="020B0604020202020204" pitchFamily="34" charset="0"/>
              <a:cs typeface="Aparajita" panose="020B0604020202020204" pitchFamily="34" charset="0"/>
            </a:endParaRPr>
          </a:p>
        </p:txBody>
      </p:sp>
      <p:pic>
        <p:nvPicPr>
          <p:cNvPr id="3" name="Picture 2"/>
          <p:cNvPicPr>
            <a:picLocks noChangeAspect="1"/>
          </p:cNvPicPr>
          <p:nvPr/>
        </p:nvPicPr>
        <p:blipFill>
          <a:blip r:embed="rId3"/>
          <a:stretch>
            <a:fillRect/>
          </a:stretch>
        </p:blipFill>
        <p:spPr>
          <a:xfrm>
            <a:off x="3055109" y="1383030"/>
            <a:ext cx="5589270" cy="5474970"/>
          </a:xfrm>
          <a:prstGeom prst="rect">
            <a:avLst/>
          </a:prstGeom>
        </p:spPr>
      </p:pic>
      <p:cxnSp>
        <p:nvCxnSpPr>
          <p:cNvPr id="5" name="Straight Arrow Connector 4"/>
          <p:cNvCxnSpPr/>
          <p:nvPr/>
        </p:nvCxnSpPr>
        <p:spPr>
          <a:xfrm flipH="1">
            <a:off x="7550870" y="3619893"/>
            <a:ext cx="2187019" cy="1450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81287" y="3733014"/>
            <a:ext cx="2403835" cy="2026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8056179" y="2695903"/>
            <a:ext cx="3509853" cy="299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877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Online Training…</a:t>
            </a:r>
            <a:endParaRPr lang="en-US" sz="5400" b="1" dirty="0">
              <a:solidFill>
                <a:schemeClr val="tx1"/>
              </a:solidFill>
              <a:latin typeface="Aparajita" panose="020B0604020202020204" pitchFamily="34" charset="0"/>
              <a:cs typeface="Aparajita" panose="020B0604020202020204" pitchFamily="34" charset="0"/>
            </a:endParaRPr>
          </a:p>
        </p:txBody>
      </p:sp>
      <p:pic>
        <p:nvPicPr>
          <p:cNvPr id="3" name="Picture 2"/>
          <p:cNvPicPr>
            <a:picLocks noChangeAspect="1"/>
          </p:cNvPicPr>
          <p:nvPr/>
        </p:nvPicPr>
        <p:blipFill>
          <a:blip r:embed="rId3"/>
          <a:stretch>
            <a:fillRect/>
          </a:stretch>
        </p:blipFill>
        <p:spPr>
          <a:xfrm>
            <a:off x="2481557" y="1323539"/>
            <a:ext cx="7172325" cy="5781675"/>
          </a:xfrm>
          <a:prstGeom prst="rect">
            <a:avLst/>
          </a:prstGeom>
        </p:spPr>
      </p:pic>
    </p:spTree>
    <p:extLst>
      <p:ext uri="{BB962C8B-B14F-4D97-AF65-F5344CB8AC3E}">
        <p14:creationId xmlns:p14="http://schemas.microsoft.com/office/powerpoint/2010/main" val="17331425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Additional Training Materials…</a:t>
            </a:r>
            <a:endParaRPr lang="en-US" sz="5400" b="1" dirty="0">
              <a:solidFill>
                <a:schemeClr val="tx1"/>
              </a:solidFill>
              <a:latin typeface="Aparajita" panose="020B0604020202020204" pitchFamily="34" charset="0"/>
              <a:cs typeface="Aparajita" panose="020B0604020202020204" pitchFamily="34" charset="0"/>
            </a:endParaRPr>
          </a:p>
        </p:txBody>
      </p:sp>
      <p:sp>
        <p:nvSpPr>
          <p:cNvPr id="4" name="TextBox 3"/>
          <p:cNvSpPr txBox="1"/>
          <p:nvPr/>
        </p:nvSpPr>
        <p:spPr>
          <a:xfrm flipH="1">
            <a:off x="1086928" y="2309292"/>
            <a:ext cx="9204384" cy="3139321"/>
          </a:xfrm>
          <a:prstGeom prst="rect">
            <a:avLst/>
          </a:prstGeom>
          <a:noFill/>
        </p:spPr>
        <p:txBody>
          <a:bodyPr wrap="square" rtlCol="0">
            <a:spAutoFit/>
          </a:bodyPr>
          <a:lstStyle/>
          <a:p>
            <a:pPr marL="571500" indent="-571500">
              <a:buFont typeface="Wingdings" panose="05000000000000000000" pitchFamily="2" charset="2"/>
              <a:buChar char="ü"/>
            </a:pPr>
            <a:r>
              <a:rPr lang="en-US" sz="3600" dirty="0" smtClean="0">
                <a:latin typeface="Aparajita" panose="020B0604020202020204" pitchFamily="34" charset="0"/>
                <a:cs typeface="Aparajita" panose="020B0604020202020204" pitchFamily="34" charset="0"/>
              </a:rPr>
              <a:t>PowerPoints</a:t>
            </a:r>
          </a:p>
          <a:p>
            <a:pPr marL="571500" indent="-571500">
              <a:buFont typeface="Wingdings" panose="05000000000000000000" pitchFamily="2" charset="2"/>
              <a:buChar char="ü"/>
            </a:pPr>
            <a:r>
              <a:rPr lang="en-US" sz="3600" dirty="0" smtClean="0">
                <a:latin typeface="Aparajita" panose="020B0604020202020204" pitchFamily="34" charset="0"/>
                <a:cs typeface="Aparajita" panose="020B0604020202020204" pitchFamily="34" charset="0"/>
              </a:rPr>
              <a:t>Recorded Webinars</a:t>
            </a:r>
          </a:p>
          <a:p>
            <a:pPr marL="571500" indent="-571500">
              <a:buFont typeface="Wingdings" panose="05000000000000000000" pitchFamily="2" charset="2"/>
              <a:buChar char="ü"/>
            </a:pPr>
            <a:r>
              <a:rPr lang="en-US" sz="3600" dirty="0" smtClean="0">
                <a:latin typeface="Aparajita" panose="020B0604020202020204" pitchFamily="34" charset="0"/>
                <a:cs typeface="Aparajita" panose="020B0604020202020204" pitchFamily="34" charset="0"/>
              </a:rPr>
              <a:t>Test Administration Manuals</a:t>
            </a:r>
          </a:p>
          <a:p>
            <a:pPr marL="571500" indent="-571500">
              <a:buFont typeface="Wingdings" panose="05000000000000000000" pitchFamily="2" charset="2"/>
              <a:buChar char="ü"/>
            </a:pPr>
            <a:r>
              <a:rPr lang="en-US" sz="3600" dirty="0" smtClean="0">
                <a:latin typeface="Aparajita" panose="020B0604020202020204" pitchFamily="34" charset="0"/>
                <a:cs typeface="Aparajita" panose="020B0604020202020204" pitchFamily="34" charset="0"/>
              </a:rPr>
              <a:t>User Guides</a:t>
            </a:r>
          </a:p>
          <a:p>
            <a:pPr marL="571500" indent="-571500">
              <a:buFont typeface="Wingdings" panose="05000000000000000000" pitchFamily="2" charset="2"/>
              <a:buChar char="ü"/>
            </a:pPr>
            <a:r>
              <a:rPr lang="en-US" sz="3600" dirty="0" smtClean="0">
                <a:latin typeface="Aparajita" panose="020B0604020202020204" pitchFamily="34" charset="0"/>
                <a:cs typeface="Aparajita" panose="020B0604020202020204" pitchFamily="34" charset="0"/>
              </a:rPr>
              <a:t>Training Toolkit</a:t>
            </a:r>
          </a:p>
          <a:p>
            <a:endParaRPr lang="en-US" dirty="0"/>
          </a:p>
        </p:txBody>
      </p:sp>
      <p:sp>
        <p:nvSpPr>
          <p:cNvPr id="5" name="TextBox 4"/>
          <p:cNvSpPr txBox="1"/>
          <p:nvPr/>
        </p:nvSpPr>
        <p:spPr>
          <a:xfrm>
            <a:off x="2871118" y="5448613"/>
            <a:ext cx="6573328" cy="923330"/>
          </a:xfrm>
          <a:prstGeom prst="rect">
            <a:avLst/>
          </a:prstGeom>
          <a:noFill/>
        </p:spPr>
        <p:txBody>
          <a:bodyPr wrap="square" rtlCol="0">
            <a:spAutoFit/>
          </a:bodyPr>
          <a:lstStyle/>
          <a:p>
            <a:r>
              <a:rPr lang="en-US" dirty="0" smtClean="0"/>
              <a:t>Located in the Download Library on the WIDA website at </a:t>
            </a:r>
            <a:r>
              <a:rPr lang="en-US" dirty="0" smtClean="0">
                <a:hlinkClick r:id="rId3"/>
              </a:rPr>
              <a:t>www.wida.us</a:t>
            </a:r>
            <a:endParaRPr lang="en-US" dirty="0" smtClean="0"/>
          </a:p>
          <a:p>
            <a:endParaRPr lang="en-US" dirty="0"/>
          </a:p>
        </p:txBody>
      </p:sp>
    </p:spTree>
    <p:extLst>
      <p:ext uri="{BB962C8B-B14F-4D97-AF65-F5344CB8AC3E}">
        <p14:creationId xmlns:p14="http://schemas.microsoft.com/office/powerpoint/2010/main" val="3036019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What Should I be Doing Now?</a:t>
            </a:r>
            <a:endParaRPr lang="en-US" sz="5400" b="1" dirty="0">
              <a:solidFill>
                <a:schemeClr val="tx1"/>
              </a:solidFill>
              <a:latin typeface="Aparajita" panose="020B0604020202020204" pitchFamily="34" charset="0"/>
              <a:cs typeface="Aparajita" panose="020B0604020202020204" pitchFamily="34" charset="0"/>
            </a:endParaRPr>
          </a:p>
        </p:txBody>
      </p:sp>
      <p:sp>
        <p:nvSpPr>
          <p:cNvPr id="3" name="TextBox 2"/>
          <p:cNvSpPr txBox="1"/>
          <p:nvPr/>
        </p:nvSpPr>
        <p:spPr>
          <a:xfrm>
            <a:off x="0" y="2021486"/>
            <a:ext cx="12191999" cy="892552"/>
          </a:xfrm>
          <a:prstGeom prst="rect">
            <a:avLst/>
          </a:prstGeom>
          <a:noFill/>
        </p:spPr>
        <p:txBody>
          <a:bodyPr wrap="square" rtlCol="0">
            <a:spAutoFit/>
          </a:bodyPr>
          <a:lstStyle/>
          <a:p>
            <a:pPr marL="457200" indent="-457200" algn="ctr">
              <a:buAutoNum type="arabicPeriod"/>
            </a:pPr>
            <a:r>
              <a:rPr lang="en-US" sz="2400" dirty="0" smtClean="0">
                <a:latin typeface="Aparajita" panose="020B0604020202020204" pitchFamily="34" charset="0"/>
                <a:cs typeface="Aparajita" panose="020B0604020202020204" pitchFamily="34" charset="0"/>
              </a:rPr>
              <a:t>Make sure test administrators, as well as yourself, have created a Test Administrator account on the WIDA web site </a:t>
            </a:r>
          </a:p>
          <a:p>
            <a:r>
              <a:rPr lang="en-US" sz="24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         using the following credentials:     </a:t>
            </a:r>
            <a:r>
              <a:rPr lang="en-US" sz="2800" b="1" dirty="0" smtClean="0">
                <a:solidFill>
                  <a:srgbClr val="FF0000"/>
                </a:solidFill>
                <a:latin typeface="Aparajita" panose="020B0604020202020204" pitchFamily="34" charset="0"/>
                <a:cs typeface="Aparajita" panose="020B0604020202020204" pitchFamily="34" charset="0"/>
              </a:rPr>
              <a:t>username</a:t>
            </a:r>
            <a:r>
              <a:rPr lang="en-US" sz="2400" b="1" dirty="0" smtClean="0">
                <a:solidFill>
                  <a:srgbClr val="7030A0"/>
                </a:solidFill>
                <a:latin typeface="Aparajita" panose="020B0604020202020204" pitchFamily="34" charset="0"/>
                <a:cs typeface="Aparajita" panose="020B0604020202020204" pitchFamily="34" charset="0"/>
              </a:rPr>
              <a:t>:    [alabama]     </a:t>
            </a:r>
            <a:r>
              <a:rPr lang="en-US" sz="2800" b="1" dirty="0" smtClean="0">
                <a:solidFill>
                  <a:srgbClr val="FF0000"/>
                </a:solidFill>
                <a:latin typeface="Aparajita" panose="020B0604020202020204" pitchFamily="34" charset="0"/>
                <a:cs typeface="Aparajita" panose="020B0604020202020204" pitchFamily="34" charset="0"/>
              </a:rPr>
              <a:t>password</a:t>
            </a:r>
            <a:r>
              <a:rPr lang="en-US" sz="2400" dirty="0" smtClean="0">
                <a:latin typeface="Aparajita" panose="020B0604020202020204" pitchFamily="34" charset="0"/>
                <a:cs typeface="Aparajita" panose="020B0604020202020204" pitchFamily="34" charset="0"/>
              </a:rPr>
              <a:t>:     </a:t>
            </a:r>
            <a:r>
              <a:rPr lang="en-US" sz="2400" b="1" dirty="0" smtClean="0">
                <a:solidFill>
                  <a:srgbClr val="7030A0"/>
                </a:solidFill>
                <a:latin typeface="Aparajita" panose="020B0604020202020204" pitchFamily="34" charset="0"/>
                <a:cs typeface="Aparajita" panose="020B0604020202020204" pitchFamily="34" charset="0"/>
              </a:rPr>
              <a:t>[pinetree]</a:t>
            </a:r>
          </a:p>
        </p:txBody>
      </p:sp>
      <p:sp>
        <p:nvSpPr>
          <p:cNvPr id="6" name="TextBox 5"/>
          <p:cNvSpPr txBox="1"/>
          <p:nvPr/>
        </p:nvSpPr>
        <p:spPr>
          <a:xfrm>
            <a:off x="123960" y="3091164"/>
            <a:ext cx="11229840" cy="830997"/>
          </a:xfrm>
          <a:prstGeom prst="rect">
            <a:avLst/>
          </a:prstGeom>
          <a:noFill/>
        </p:spPr>
        <p:txBody>
          <a:bodyPr wrap="square" rtlCol="0">
            <a:spAutoFit/>
          </a:bodyPr>
          <a:lstStyle/>
          <a:p>
            <a:r>
              <a:rPr lang="en-US" sz="2400" dirty="0" smtClean="0">
                <a:latin typeface="Aparajita" panose="020B0604020202020204" pitchFamily="34" charset="0"/>
                <a:cs typeface="Aparajita" panose="020B0604020202020204" pitchFamily="34" charset="0"/>
              </a:rPr>
              <a:t>2.  Use the </a:t>
            </a:r>
            <a:r>
              <a:rPr lang="en-US" sz="2400" b="1" i="1" dirty="0" smtClean="0">
                <a:latin typeface="Aparajita" panose="020B0604020202020204" pitchFamily="34" charset="0"/>
                <a:cs typeface="Aparajita" panose="020B0604020202020204" pitchFamily="34" charset="0"/>
              </a:rPr>
              <a:t>Important Dates for ACCESS for ELLs 2.0 Training Opportunities and Materials </a:t>
            </a:r>
            <a:r>
              <a:rPr lang="en-US" sz="2400" dirty="0" smtClean="0">
                <a:latin typeface="Aparajita" panose="020B0604020202020204" pitchFamily="34" charset="0"/>
                <a:cs typeface="Aparajita" panose="020B0604020202020204" pitchFamily="34" charset="0"/>
              </a:rPr>
              <a:t>document</a:t>
            </a:r>
          </a:p>
          <a:p>
            <a:r>
              <a:rPr lang="en-US" sz="24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     as your training guide.</a:t>
            </a:r>
            <a:endParaRPr lang="en-US" sz="2400" dirty="0">
              <a:latin typeface="Aparajita" panose="020B0604020202020204" pitchFamily="34" charset="0"/>
              <a:cs typeface="Aparajita" panose="020B0604020202020204" pitchFamily="34" charset="0"/>
            </a:endParaRPr>
          </a:p>
        </p:txBody>
      </p:sp>
      <p:sp>
        <p:nvSpPr>
          <p:cNvPr id="7" name="TextBox 6"/>
          <p:cNvSpPr txBox="1"/>
          <p:nvPr/>
        </p:nvSpPr>
        <p:spPr>
          <a:xfrm>
            <a:off x="123960" y="3922161"/>
            <a:ext cx="11826239" cy="1107996"/>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b="1" dirty="0"/>
          </a:p>
          <a:p>
            <a:pPr marL="457200" indent="-457200">
              <a:buAutoNum type="arabicPeriod" startAt="3"/>
            </a:pPr>
            <a:r>
              <a:rPr lang="en-US" sz="2400" dirty="0" smtClean="0">
                <a:latin typeface="Aparajita" panose="020B0604020202020204" pitchFamily="34" charset="0"/>
                <a:cs typeface="Aparajita" panose="020B0604020202020204" pitchFamily="34" charset="0"/>
              </a:rPr>
              <a:t>Follow </a:t>
            </a:r>
            <a:r>
              <a:rPr lang="en-US" sz="2400" dirty="0">
                <a:latin typeface="Aparajita" panose="020B0604020202020204" pitchFamily="34" charset="0"/>
                <a:cs typeface="Aparajita" panose="020B0604020202020204" pitchFamily="34" charset="0"/>
              </a:rPr>
              <a:t>the Checklists for Test Coordinators, Test Administrators, and Technology Coordinators to ensure </a:t>
            </a:r>
            <a:r>
              <a:rPr lang="en-US" sz="2400" dirty="0" smtClean="0">
                <a:latin typeface="Aparajita" panose="020B0604020202020204" pitchFamily="34" charset="0"/>
                <a:cs typeface="Aparajita" panose="020B0604020202020204" pitchFamily="34" charset="0"/>
              </a:rPr>
              <a:t>that all</a:t>
            </a:r>
          </a:p>
          <a:p>
            <a:r>
              <a:rPr lang="en-US" sz="2400" dirty="0" smtClean="0">
                <a:latin typeface="Aparajita" panose="020B0604020202020204" pitchFamily="34" charset="0"/>
                <a:cs typeface="Aparajita" panose="020B0604020202020204" pitchFamily="34" charset="0"/>
              </a:rPr>
              <a:t>       needed training is done.</a:t>
            </a:r>
            <a:endParaRPr lang="en-US" sz="2400" dirty="0" smtClean="0"/>
          </a:p>
        </p:txBody>
      </p:sp>
      <p:graphicFrame>
        <p:nvGraphicFramePr>
          <p:cNvPr id="8" name="Table 7"/>
          <p:cNvGraphicFramePr>
            <a:graphicFrameLocks noGrp="1"/>
          </p:cNvGraphicFramePr>
          <p:nvPr>
            <p:extLst>
              <p:ext uri="{D42A27DB-BD31-4B8C-83A1-F6EECF244321}">
                <p14:modId xmlns:p14="http://schemas.microsoft.com/office/powerpoint/2010/main" val="395213488"/>
              </p:ext>
            </p:extLst>
          </p:nvPr>
        </p:nvGraphicFramePr>
        <p:xfrm>
          <a:off x="2350994" y="8447457"/>
          <a:ext cx="7543800" cy="1217611"/>
        </p:xfrm>
        <a:graphic>
          <a:graphicData uri="http://schemas.openxmlformats.org/drawingml/2006/table">
            <a:tbl>
              <a:tblPr firstRow="1" firstCol="1" bandRow="1"/>
              <a:tblGrid>
                <a:gridCol w="2857500"/>
                <a:gridCol w="2400300"/>
                <a:gridCol w="2286000"/>
              </a:tblGrid>
              <a:tr h="78949">
                <a:tc>
                  <a:txBody>
                    <a:bodyPr/>
                    <a:lstStyle/>
                    <a:p>
                      <a:pPr marL="91440" marR="91440" algn="ctr">
                        <a:lnSpc>
                          <a:spcPct val="115000"/>
                        </a:lnSpc>
                        <a:spcBef>
                          <a:spcPts val="0"/>
                        </a:spcBef>
                        <a:spcAft>
                          <a:spcPts val="0"/>
                        </a:spcAft>
                      </a:pPr>
                      <a:endParaRPr lang="en-US" sz="1100" dirty="0">
                        <a:solidFill>
                          <a:srgbClr val="262626"/>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91440" algn="ctr">
                        <a:lnSpc>
                          <a:spcPct val="115000"/>
                        </a:lnSpc>
                        <a:spcBef>
                          <a:spcPts val="0"/>
                        </a:spcBef>
                        <a:spcAft>
                          <a:spcPts val="0"/>
                        </a:spcAft>
                      </a:pPr>
                      <a:endParaRPr lang="en-US" sz="1100" dirty="0">
                        <a:solidFill>
                          <a:srgbClr val="262626"/>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91440" algn="ctr">
                        <a:lnSpc>
                          <a:spcPct val="115000"/>
                        </a:lnSpc>
                        <a:spcBef>
                          <a:spcPts val="0"/>
                        </a:spcBef>
                        <a:spcAft>
                          <a:spcPts val="0"/>
                        </a:spcAft>
                      </a:pPr>
                      <a:endParaRPr lang="en-US" sz="1100">
                        <a:solidFill>
                          <a:srgbClr val="262626"/>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4825">
                <a:tc>
                  <a:txBody>
                    <a:bodyPr/>
                    <a:lstStyle/>
                    <a:p>
                      <a:pPr marL="0" marR="91440" algn="l">
                        <a:lnSpc>
                          <a:spcPct val="115000"/>
                        </a:lnSpc>
                        <a:spcBef>
                          <a:spcPts val="0"/>
                        </a:spcBef>
                        <a:spcAft>
                          <a:spcPts val="0"/>
                        </a:spcAft>
                      </a:pPr>
                      <a:endParaRPr lang="en-US" sz="1100" dirty="0">
                        <a:solidFill>
                          <a:srgbClr val="262626"/>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1440" algn="l">
                        <a:lnSpc>
                          <a:spcPct val="115000"/>
                        </a:lnSpc>
                        <a:spcBef>
                          <a:spcPts val="0"/>
                        </a:spcBef>
                        <a:spcAft>
                          <a:spcPts val="0"/>
                        </a:spcAft>
                      </a:pPr>
                      <a:endParaRPr lang="en-US" sz="1100" dirty="0">
                        <a:solidFill>
                          <a:srgbClr val="262626"/>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1440" algn="l">
                        <a:lnSpc>
                          <a:spcPct val="115000"/>
                        </a:lnSpc>
                        <a:spcBef>
                          <a:spcPts val="0"/>
                        </a:spcBef>
                        <a:spcAft>
                          <a:spcPts val="0"/>
                        </a:spcAft>
                      </a:pPr>
                      <a:endParaRPr lang="en-US" sz="1100" dirty="0">
                        <a:solidFill>
                          <a:srgbClr val="262626"/>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2466838" y="5490278"/>
            <a:ext cx="8124825" cy="461665"/>
          </a:xfrm>
          <a:prstGeom prst="rect">
            <a:avLst/>
          </a:prstGeom>
          <a:noFill/>
        </p:spPr>
        <p:txBody>
          <a:bodyPr wrap="square" rtlCol="0">
            <a:spAutoFit/>
          </a:bodyPr>
          <a:lstStyle/>
          <a:p>
            <a:r>
              <a:rPr lang="en-US" sz="2400" u="sng" dirty="0" smtClean="0">
                <a:solidFill>
                  <a:srgbClr val="C00000"/>
                </a:solidFill>
                <a:latin typeface="Aparajita" panose="020B0604020202020204" pitchFamily="34" charset="0"/>
                <a:cs typeface="Aparajita" panose="020B0604020202020204" pitchFamily="34" charset="0"/>
              </a:rPr>
              <a:t>Allow students to play around with the sample items and accessibility features!!</a:t>
            </a:r>
            <a:endParaRPr lang="en-US" sz="2400" u="sng" dirty="0">
              <a:solidFill>
                <a:srgbClr val="C00000"/>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372522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Testing Calendar</a:t>
            </a:r>
            <a:endParaRPr lang="en-US" sz="5400" b="1" dirty="0">
              <a:solidFill>
                <a:schemeClr val="tx1"/>
              </a:solidFill>
              <a:latin typeface="Aparajita" panose="020B0604020202020204" pitchFamily="34" charset="0"/>
              <a:cs typeface="Aparajita" panose="020B0604020202020204" pitchFamily="34" charset="0"/>
            </a:endParaRPr>
          </a:p>
        </p:txBody>
      </p:sp>
      <p:pic>
        <p:nvPicPr>
          <p:cNvPr id="3" name="Picture 2"/>
          <p:cNvPicPr/>
          <p:nvPr/>
        </p:nvPicPr>
        <p:blipFill>
          <a:blip r:embed="rId3"/>
          <a:stretch>
            <a:fillRect/>
          </a:stretch>
        </p:blipFill>
        <p:spPr>
          <a:xfrm>
            <a:off x="2531935" y="1665605"/>
            <a:ext cx="5762625" cy="5192395"/>
          </a:xfrm>
          <a:prstGeom prst="rect">
            <a:avLst/>
          </a:prstGeom>
        </p:spPr>
      </p:pic>
    </p:spTree>
    <p:extLst>
      <p:ext uri="{BB962C8B-B14F-4D97-AF65-F5344CB8AC3E}">
        <p14:creationId xmlns:p14="http://schemas.microsoft.com/office/powerpoint/2010/main" val="3041262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Ready, Set, Go…</a:t>
            </a:r>
            <a:endParaRPr lang="en-US" sz="5400" b="1" dirty="0">
              <a:solidFill>
                <a:schemeClr val="tx1"/>
              </a:solidFill>
              <a:latin typeface="Aparajita" panose="020B0604020202020204" pitchFamily="34" charset="0"/>
              <a:cs typeface="Aparajita" panose="020B0604020202020204" pitchFamily="34" charset="0"/>
            </a:endParaRPr>
          </a:p>
        </p:txBody>
      </p:sp>
      <p:sp>
        <p:nvSpPr>
          <p:cNvPr id="3" name="Content Placeholder 2"/>
          <p:cNvSpPr>
            <a:spLocks noGrp="1"/>
          </p:cNvSpPr>
          <p:nvPr>
            <p:ph idx="1"/>
          </p:nvPr>
        </p:nvSpPr>
        <p:spPr>
          <a:xfrm>
            <a:off x="87463" y="1968025"/>
            <a:ext cx="11984463" cy="4447761"/>
          </a:xfrm>
        </p:spPr>
        <p:txBody>
          <a:bodyPr>
            <a:normAutofit lnSpcReduction="10000"/>
          </a:bodyPr>
          <a:lstStyle/>
          <a:p>
            <a:pPr marL="457200" indent="-457200">
              <a:lnSpc>
                <a:spcPct val="100000"/>
              </a:lnSpc>
              <a:buFont typeface="Wingdings" panose="05000000000000000000" pitchFamily="2" charset="2"/>
              <a:buChar char="v"/>
            </a:pPr>
            <a:r>
              <a:rPr lang="en-US" sz="3200" i="1" dirty="0" smtClean="0">
                <a:solidFill>
                  <a:schemeClr val="tx1"/>
                </a:solidFill>
                <a:latin typeface="Aparajita" panose="020B0604020202020204" pitchFamily="34" charset="0"/>
                <a:cs typeface="Aparajita" panose="020B0604020202020204" pitchFamily="34" charset="0"/>
              </a:rPr>
              <a:t>ACCESS for ELLs 2.0(</a:t>
            </a:r>
            <a:r>
              <a:rPr lang="en-US" sz="3200" dirty="0" smtClean="0">
                <a:solidFill>
                  <a:schemeClr val="tx1"/>
                </a:solidFill>
                <a:latin typeface="Aparajita" panose="020B0604020202020204" pitchFamily="34" charset="0"/>
                <a:cs typeface="Aparajita" panose="020B0604020202020204" pitchFamily="34" charset="0"/>
              </a:rPr>
              <a:t>ACCESS 2.0), the new computer-based English language proficiency assessment, will be administered beginning February 1, 2016.</a:t>
            </a:r>
          </a:p>
          <a:p>
            <a:pPr marL="457200" indent="-457200">
              <a:buFont typeface="Wingdings" panose="05000000000000000000" pitchFamily="2" charset="2"/>
              <a:buChar char="v"/>
            </a:pPr>
            <a:r>
              <a:rPr lang="en-US" sz="3200" dirty="0" smtClean="0">
                <a:solidFill>
                  <a:schemeClr val="tx1"/>
                </a:solidFill>
                <a:latin typeface="Aparajita" panose="020B0604020202020204" pitchFamily="34" charset="0"/>
                <a:cs typeface="Aparajita" panose="020B0604020202020204" pitchFamily="34" charset="0"/>
              </a:rPr>
              <a:t>ACCESS 2.0 will replace the paper-based </a:t>
            </a:r>
            <a:r>
              <a:rPr lang="en-US" sz="3200" i="1" dirty="0" smtClean="0">
                <a:solidFill>
                  <a:schemeClr val="tx1"/>
                </a:solidFill>
                <a:latin typeface="Aparajita" panose="020B0604020202020204" pitchFamily="34" charset="0"/>
                <a:cs typeface="Aparajita" panose="020B0604020202020204" pitchFamily="34" charset="0"/>
              </a:rPr>
              <a:t>ACCESS </a:t>
            </a:r>
            <a:r>
              <a:rPr lang="en-US" sz="3200" i="1" dirty="0">
                <a:solidFill>
                  <a:schemeClr val="tx1"/>
                </a:solidFill>
                <a:latin typeface="Aparajita" panose="020B0604020202020204" pitchFamily="34" charset="0"/>
                <a:cs typeface="Aparajita" panose="020B0604020202020204" pitchFamily="34" charset="0"/>
              </a:rPr>
              <a:t>f</a:t>
            </a:r>
            <a:r>
              <a:rPr lang="en-US" sz="3200" i="1" dirty="0" smtClean="0">
                <a:solidFill>
                  <a:schemeClr val="tx1"/>
                </a:solidFill>
                <a:latin typeface="Aparajita" panose="020B0604020202020204" pitchFamily="34" charset="0"/>
                <a:cs typeface="Aparajita" panose="020B0604020202020204" pitchFamily="34" charset="0"/>
              </a:rPr>
              <a:t>or ELLs.</a:t>
            </a:r>
          </a:p>
          <a:p>
            <a:pPr marL="457200" indent="-457200">
              <a:buFont typeface="Wingdings" panose="05000000000000000000" pitchFamily="2" charset="2"/>
              <a:buChar char="v"/>
            </a:pPr>
            <a:r>
              <a:rPr lang="en-US" sz="3200" dirty="0" smtClean="0">
                <a:solidFill>
                  <a:schemeClr val="tx1"/>
                </a:solidFill>
                <a:latin typeface="Aparajita" panose="020B0604020202020204" pitchFamily="34" charset="0"/>
                <a:cs typeface="Aparajita" panose="020B0604020202020204" pitchFamily="34" charset="0"/>
              </a:rPr>
              <a:t>Data Recognition Corporation (DRC</a:t>
            </a:r>
            <a:r>
              <a:rPr lang="en-US" sz="3200" dirty="0">
                <a:solidFill>
                  <a:schemeClr val="tx1"/>
                </a:solidFill>
                <a:latin typeface="Aparajita" panose="020B0604020202020204" pitchFamily="34" charset="0"/>
                <a:cs typeface="Aparajita" panose="020B0604020202020204" pitchFamily="34" charset="0"/>
              </a:rPr>
              <a:t>), </a:t>
            </a:r>
            <a:r>
              <a:rPr lang="en-US" sz="3200" dirty="0" smtClean="0">
                <a:solidFill>
                  <a:schemeClr val="tx1"/>
                </a:solidFill>
                <a:latin typeface="Aparajita" panose="020B0604020202020204" pitchFamily="34" charset="0"/>
                <a:cs typeface="Aparajita" panose="020B0604020202020204" pitchFamily="34" charset="0"/>
              </a:rPr>
              <a:t>the </a:t>
            </a:r>
            <a:r>
              <a:rPr lang="en-US" sz="3200" dirty="0">
                <a:solidFill>
                  <a:schemeClr val="tx1"/>
                </a:solidFill>
                <a:latin typeface="Aparajita" panose="020B0604020202020204" pitchFamily="34" charset="0"/>
                <a:cs typeface="Aparajita" panose="020B0604020202020204" pitchFamily="34" charset="0"/>
              </a:rPr>
              <a:t>new test vendor, will </a:t>
            </a:r>
            <a:r>
              <a:rPr lang="en-US" sz="3200" dirty="0" smtClean="0">
                <a:solidFill>
                  <a:schemeClr val="tx1"/>
                </a:solidFill>
                <a:latin typeface="Aparajita" panose="020B0604020202020204" pitchFamily="34" charset="0"/>
                <a:cs typeface="Aparajita" panose="020B0604020202020204" pitchFamily="34" charset="0"/>
              </a:rPr>
              <a:t>replace MetriTech.</a:t>
            </a:r>
          </a:p>
          <a:p>
            <a:pPr marL="457200" indent="-457200">
              <a:lnSpc>
                <a:spcPct val="110000"/>
              </a:lnSpc>
              <a:buFont typeface="Wingdings" panose="05000000000000000000" pitchFamily="2" charset="2"/>
              <a:buChar char="v"/>
            </a:pPr>
            <a:r>
              <a:rPr lang="en-US" sz="3200" i="1" dirty="0" smtClean="0">
                <a:solidFill>
                  <a:schemeClr val="tx1"/>
                </a:solidFill>
                <a:latin typeface="Aparajita" panose="020B0604020202020204" pitchFamily="34" charset="0"/>
                <a:cs typeface="Aparajita" panose="020B0604020202020204" pitchFamily="34" charset="0"/>
              </a:rPr>
              <a:t>Alternate ACCESS for ELLs </a:t>
            </a:r>
            <a:r>
              <a:rPr lang="en-US" sz="3200" dirty="0" smtClean="0">
                <a:solidFill>
                  <a:schemeClr val="tx1"/>
                </a:solidFill>
                <a:latin typeface="Aparajita" panose="020B0604020202020204" pitchFamily="34" charset="0"/>
                <a:cs typeface="Aparajita" panose="020B0604020202020204" pitchFamily="34" charset="0"/>
              </a:rPr>
              <a:t>and the kindergarten test will remain the same and will continue to be a paper-based kit. </a:t>
            </a:r>
          </a:p>
          <a:p>
            <a:endParaRPr lang="en-US" sz="3200" i="1" dirty="0" smtClean="0">
              <a:solidFill>
                <a:schemeClr val="tx1"/>
              </a:solidFill>
              <a:latin typeface="Aparajita" panose="020B0604020202020204" pitchFamily="34" charset="0"/>
              <a:cs typeface="Aparajita" panose="020B0604020202020204" pitchFamily="34" charset="0"/>
            </a:endParaRPr>
          </a:p>
          <a:p>
            <a:endParaRPr lang="en-US" i="1" dirty="0" smtClean="0"/>
          </a:p>
          <a:p>
            <a:endParaRPr lang="en-US" i="1" dirty="0" smtClean="0"/>
          </a:p>
          <a:p>
            <a:endParaRPr lang="en-US" dirty="0"/>
          </a:p>
        </p:txBody>
      </p:sp>
    </p:spTree>
    <p:extLst>
      <p:ext uri="{BB962C8B-B14F-4D97-AF65-F5344CB8AC3E}">
        <p14:creationId xmlns:p14="http://schemas.microsoft.com/office/powerpoint/2010/main" val="2090733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Need Help???</a:t>
            </a:r>
            <a:endParaRPr lang="en-US" sz="5400" b="1" dirty="0">
              <a:solidFill>
                <a:schemeClr val="tx1"/>
              </a:solidFill>
              <a:latin typeface="Aparajita" panose="020B0604020202020204" pitchFamily="34" charset="0"/>
              <a:cs typeface="Aparajita" panose="020B0604020202020204" pitchFamily="34" charset="0"/>
            </a:endParaRPr>
          </a:p>
        </p:txBody>
      </p:sp>
      <p:sp>
        <p:nvSpPr>
          <p:cNvPr id="3" name="TextBox 2"/>
          <p:cNvSpPr txBox="1"/>
          <p:nvPr/>
        </p:nvSpPr>
        <p:spPr>
          <a:xfrm>
            <a:off x="2544792" y="2165231"/>
            <a:ext cx="7565366" cy="5109091"/>
          </a:xfrm>
          <a:prstGeom prst="rect">
            <a:avLst/>
          </a:prstGeom>
          <a:noFill/>
        </p:spPr>
        <p:txBody>
          <a:bodyPr wrap="square" rtlCol="0">
            <a:spAutoFit/>
          </a:bodyPr>
          <a:lstStyle/>
          <a:p>
            <a:r>
              <a:rPr lang="en-US" sz="2800" dirty="0" smtClean="0">
                <a:latin typeface="Aparajita" panose="020B0604020202020204" pitchFamily="34" charset="0"/>
                <a:cs typeface="Aparajita" panose="020B0604020202020204" pitchFamily="34" charset="0"/>
              </a:rPr>
              <a:t>Susan Beard</a:t>
            </a:r>
          </a:p>
          <a:p>
            <a:r>
              <a:rPr lang="en-US" sz="2800" dirty="0" smtClean="0">
                <a:latin typeface="Aparajita" panose="020B0604020202020204" pitchFamily="34" charset="0"/>
                <a:cs typeface="Aparajita" panose="020B0604020202020204" pitchFamily="34" charset="0"/>
                <a:hlinkClick r:id="rId3"/>
              </a:rPr>
              <a:t>sbeard@alsde.edu</a:t>
            </a:r>
            <a:endParaRPr lang="en-US" sz="2800" dirty="0" smtClean="0">
              <a:latin typeface="Aparajita" panose="020B0604020202020204" pitchFamily="34" charset="0"/>
              <a:cs typeface="Aparajita" panose="020B0604020202020204" pitchFamily="34" charset="0"/>
            </a:endParaRPr>
          </a:p>
          <a:p>
            <a:r>
              <a:rPr lang="en-US" sz="2800" b="1" dirty="0" smtClean="0">
                <a:solidFill>
                  <a:srgbClr val="DD462F"/>
                </a:solidFill>
                <a:latin typeface="Aparajita" panose="020B0604020202020204" pitchFamily="34" charset="0"/>
                <a:cs typeface="Aparajita" panose="020B0604020202020204" pitchFamily="34" charset="0"/>
              </a:rPr>
              <a:t>334-242-8038</a:t>
            </a:r>
          </a:p>
          <a:p>
            <a:endParaRPr lang="en-US" sz="2800" dirty="0">
              <a:latin typeface="Aparajita" panose="020B0604020202020204" pitchFamily="34" charset="0"/>
              <a:cs typeface="Aparajita" panose="020B0604020202020204" pitchFamily="34" charset="0"/>
            </a:endParaRPr>
          </a:p>
          <a:p>
            <a:r>
              <a:rPr lang="en-US" sz="2800" dirty="0" smtClean="0">
                <a:latin typeface="Aparajita" panose="020B0604020202020204" pitchFamily="34" charset="0"/>
                <a:cs typeface="Aparajita" panose="020B0604020202020204" pitchFamily="34" charset="0"/>
              </a:rPr>
              <a:t>Data Recognition Corporation (DRC)</a:t>
            </a:r>
          </a:p>
          <a:p>
            <a:r>
              <a:rPr lang="en-US" sz="2800" dirty="0" smtClean="0">
                <a:latin typeface="Aparajita" panose="020B0604020202020204" pitchFamily="34" charset="0"/>
                <a:cs typeface="Aparajita" panose="020B0604020202020204" pitchFamily="34" charset="0"/>
                <a:hlinkClick r:id="rId4"/>
              </a:rPr>
              <a:t>WIDA@datarecognitioncorporation.com</a:t>
            </a:r>
            <a:endParaRPr lang="en-US" sz="2800" dirty="0" smtClean="0">
              <a:latin typeface="Aparajita" panose="020B0604020202020204" pitchFamily="34" charset="0"/>
              <a:cs typeface="Aparajita" panose="020B0604020202020204" pitchFamily="34" charset="0"/>
            </a:endParaRPr>
          </a:p>
          <a:p>
            <a:r>
              <a:rPr lang="en-US" sz="2800" b="1" dirty="0" smtClean="0">
                <a:solidFill>
                  <a:srgbClr val="DD462F"/>
                </a:solidFill>
                <a:latin typeface="Aparajita" panose="020B0604020202020204" pitchFamily="34" charset="0"/>
                <a:cs typeface="Aparajita" panose="020B0604020202020204" pitchFamily="34" charset="0"/>
              </a:rPr>
              <a:t>855-787-9615</a:t>
            </a:r>
          </a:p>
          <a:p>
            <a:endParaRPr lang="en-US" sz="2800" dirty="0">
              <a:latin typeface="Aparajita" panose="020B0604020202020204" pitchFamily="34" charset="0"/>
              <a:cs typeface="Aparajita" panose="020B0604020202020204" pitchFamily="34" charset="0"/>
            </a:endParaRPr>
          </a:p>
          <a:p>
            <a:r>
              <a:rPr lang="en-US" sz="2800" dirty="0" smtClean="0">
                <a:latin typeface="Aparajita" panose="020B0604020202020204" pitchFamily="34" charset="0"/>
                <a:cs typeface="Aparajita" panose="020B0604020202020204" pitchFamily="34" charset="0"/>
              </a:rPr>
              <a:t>WIDA</a:t>
            </a:r>
          </a:p>
          <a:p>
            <a:r>
              <a:rPr lang="en-US" sz="2800" dirty="0" smtClean="0">
                <a:latin typeface="Aparajita" panose="020B0604020202020204" pitchFamily="34" charset="0"/>
                <a:cs typeface="Aparajita" panose="020B0604020202020204" pitchFamily="34" charset="0"/>
                <a:hlinkClick r:id="rId5"/>
              </a:rPr>
              <a:t>help@wida.us</a:t>
            </a:r>
            <a:endParaRPr lang="en-US" sz="2800" dirty="0" smtClean="0">
              <a:latin typeface="Aparajita" panose="020B0604020202020204" pitchFamily="34" charset="0"/>
              <a:cs typeface="Aparajita" panose="020B0604020202020204" pitchFamily="34" charset="0"/>
            </a:endParaRPr>
          </a:p>
          <a:p>
            <a:r>
              <a:rPr lang="en-US" sz="2800" b="1" dirty="0" smtClean="0">
                <a:solidFill>
                  <a:srgbClr val="DD462F"/>
                </a:solidFill>
                <a:latin typeface="Aparajita" panose="020B0604020202020204" pitchFamily="34" charset="0"/>
                <a:cs typeface="Aparajita" panose="020B0604020202020204" pitchFamily="34" charset="0"/>
              </a:rPr>
              <a:t>866-276-7735</a:t>
            </a:r>
          </a:p>
          <a:p>
            <a:endParaRPr lang="en-US" dirty="0"/>
          </a:p>
        </p:txBody>
      </p:sp>
    </p:spTree>
    <p:extLst>
      <p:ext uri="{BB962C8B-B14F-4D97-AF65-F5344CB8AC3E}">
        <p14:creationId xmlns:p14="http://schemas.microsoft.com/office/powerpoint/2010/main" val="3294150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24000">
              <a:schemeClr val="accent5"/>
            </a:gs>
            <a:gs pos="24000">
              <a:schemeClr val="accent1">
                <a:lumMod val="45000"/>
                <a:lumOff val="55000"/>
              </a:schemeClr>
            </a:gs>
            <a:gs pos="28000">
              <a:schemeClr val="bg2">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Changes, Changes, Changes…</a:t>
            </a:r>
            <a:endParaRPr lang="en-US" sz="5400" b="1" dirty="0">
              <a:solidFill>
                <a:schemeClr val="tx1"/>
              </a:solidFill>
              <a:latin typeface="Aparajita" panose="020B0604020202020204" pitchFamily="34" charset="0"/>
              <a:cs typeface="Aparajita" panose="020B0604020202020204" pitchFamily="34" charset="0"/>
            </a:endParaRPr>
          </a:p>
        </p:txBody>
      </p:sp>
      <p:sp>
        <p:nvSpPr>
          <p:cNvPr id="3" name="Content Placeholder 2"/>
          <p:cNvSpPr>
            <a:spLocks noGrp="1"/>
          </p:cNvSpPr>
          <p:nvPr>
            <p:ph idx="1"/>
          </p:nvPr>
        </p:nvSpPr>
        <p:spPr>
          <a:xfrm>
            <a:off x="604434" y="1950404"/>
            <a:ext cx="9315943" cy="4381570"/>
          </a:xfrm>
        </p:spPr>
        <p:txBody>
          <a:bodyPr>
            <a:noAutofit/>
          </a:bodyPr>
          <a:lstStyle/>
          <a:p>
            <a:pPr>
              <a:lnSpc>
                <a:spcPct val="100000"/>
              </a:lnSpc>
            </a:pPr>
            <a:endParaRPr lang="en-US" sz="2400" dirty="0">
              <a:latin typeface="Arial" panose="020B0604020202020204" pitchFamily="34" charset="0"/>
            </a:endParaRPr>
          </a:p>
          <a:p>
            <a:pPr>
              <a:lnSpc>
                <a:spcPct val="100000"/>
              </a:lnSpc>
            </a:pPr>
            <a:endParaRPr lang="en-US" sz="2400" dirty="0" smtClean="0">
              <a:solidFill>
                <a:schemeClr val="tx1"/>
              </a:solidFill>
              <a:latin typeface="Aparajita" panose="020B0604020202020204" pitchFamily="34" charset="0"/>
              <a:cs typeface="Aparajita" panose="020B0604020202020204" pitchFamily="34" charset="0"/>
            </a:endParaRPr>
          </a:p>
        </p:txBody>
      </p:sp>
      <p:sp>
        <p:nvSpPr>
          <p:cNvPr id="5" name="Rounded Rectangle 4"/>
          <p:cNvSpPr/>
          <p:nvPr/>
        </p:nvSpPr>
        <p:spPr>
          <a:xfrm>
            <a:off x="10255263" y="2463117"/>
            <a:ext cx="1818612" cy="30486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parajita" panose="020B0604020202020204" pitchFamily="34" charset="0"/>
                <a:cs typeface="Aparajita" panose="020B0604020202020204" pitchFamily="34" charset="0"/>
              </a:rPr>
              <a:t>There will </a:t>
            </a:r>
            <a:r>
              <a:rPr lang="en-US" sz="2000" b="1" u="sng" dirty="0" smtClean="0">
                <a:solidFill>
                  <a:schemeClr val="tx1"/>
                </a:solidFill>
                <a:latin typeface="Aparajita" panose="020B0604020202020204" pitchFamily="34" charset="0"/>
                <a:cs typeface="Aparajita" panose="020B0604020202020204" pitchFamily="34" charset="0"/>
              </a:rPr>
              <a:t>not </a:t>
            </a:r>
            <a:r>
              <a:rPr lang="en-US" sz="2000" dirty="0" smtClean="0">
                <a:solidFill>
                  <a:schemeClr val="tx1"/>
                </a:solidFill>
                <a:latin typeface="Aparajita" panose="020B0604020202020204" pitchFamily="34" charset="0"/>
                <a:cs typeface="Aparajita" panose="020B0604020202020204" pitchFamily="34" charset="0"/>
              </a:rPr>
              <a:t>be any changes to the kindergarten test or the </a:t>
            </a:r>
            <a:r>
              <a:rPr lang="en-US" sz="2000" i="1" dirty="0" smtClean="0">
                <a:solidFill>
                  <a:schemeClr val="tx1"/>
                </a:solidFill>
                <a:latin typeface="Aparajita" panose="020B0604020202020204" pitchFamily="34" charset="0"/>
                <a:cs typeface="Aparajita" panose="020B0604020202020204" pitchFamily="34" charset="0"/>
              </a:rPr>
              <a:t>Alternate ACCESS for ELLs</a:t>
            </a:r>
            <a:r>
              <a:rPr lang="en-US" sz="2000" dirty="0" smtClean="0">
                <a:solidFill>
                  <a:schemeClr val="tx1"/>
                </a:solidFill>
                <a:latin typeface="Aparajita" panose="020B0604020202020204" pitchFamily="34" charset="0"/>
                <a:cs typeface="Aparajita" panose="020B0604020202020204" pitchFamily="34" charset="0"/>
              </a:rPr>
              <a:t> test</a:t>
            </a:r>
            <a:r>
              <a:rPr lang="en-US" sz="2800" dirty="0" smtClean="0">
                <a:solidFill>
                  <a:schemeClr val="tx1"/>
                </a:solidFill>
                <a:latin typeface="Aparajita" panose="020B0604020202020204" pitchFamily="34" charset="0"/>
                <a:cs typeface="Aparajita" panose="020B0604020202020204" pitchFamily="34" charset="0"/>
              </a:rPr>
              <a:t>.</a:t>
            </a:r>
            <a:endParaRPr lang="en-US" sz="2800" dirty="0">
              <a:solidFill>
                <a:schemeClr val="tx1"/>
              </a:solidFill>
              <a:latin typeface="Aparajita" panose="020B0604020202020204" pitchFamily="34" charset="0"/>
              <a:cs typeface="Aparajita"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14832938"/>
              </p:ext>
            </p:extLst>
          </p:nvPr>
        </p:nvGraphicFramePr>
        <p:xfrm>
          <a:off x="940526" y="2677097"/>
          <a:ext cx="8908868" cy="457200"/>
        </p:xfrm>
        <a:graphic>
          <a:graphicData uri="http://schemas.openxmlformats.org/drawingml/2006/table">
            <a:tbl>
              <a:tblPr firstRow="1" bandRow="1">
                <a:tableStyleId>{5C22544A-7EE6-4342-B048-85BDC9FD1C3A}</a:tableStyleId>
              </a:tblPr>
              <a:tblGrid>
                <a:gridCol w="4549407"/>
                <a:gridCol w="4359461"/>
              </a:tblGrid>
              <a:tr h="0">
                <a:tc>
                  <a:txBody>
                    <a:bodyPr/>
                    <a:lstStyle/>
                    <a:p>
                      <a:pPr algn="ctr"/>
                      <a:r>
                        <a:rPr lang="en-US" sz="2400" dirty="0" smtClean="0">
                          <a:solidFill>
                            <a:schemeClr val="tx1"/>
                          </a:solidFill>
                        </a:rPr>
                        <a:t>Computer-Based Test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solidFill>
                            <a:schemeClr val="tx1"/>
                          </a:solidFill>
                        </a:rPr>
                        <a:t>Paper-Based</a:t>
                      </a:r>
                      <a:r>
                        <a:rPr lang="en-US" sz="2400" baseline="0" dirty="0" smtClean="0">
                          <a:solidFill>
                            <a:schemeClr val="tx1"/>
                          </a:solidFill>
                        </a:rPr>
                        <a:t> 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62267452"/>
              </p:ext>
            </p:extLst>
          </p:nvPr>
        </p:nvGraphicFramePr>
        <p:xfrm>
          <a:off x="939320" y="3042857"/>
          <a:ext cx="8910074" cy="2468880"/>
        </p:xfrm>
        <a:graphic>
          <a:graphicData uri="http://schemas.openxmlformats.org/drawingml/2006/table">
            <a:tbl>
              <a:tblPr firstRow="1" bandRow="1">
                <a:tableStyleId>{5C22544A-7EE6-4342-B048-85BDC9FD1C3A}</a:tableStyleId>
              </a:tblPr>
              <a:tblGrid>
                <a:gridCol w="4547080"/>
                <a:gridCol w="4362994"/>
              </a:tblGrid>
              <a:tr h="3940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Aparajita" panose="020B0604020202020204" pitchFamily="34" charset="0"/>
                          <a:cs typeface="Aparajita" panose="020B0604020202020204" pitchFamily="34" charset="0"/>
                        </a:rPr>
                        <a:t>No</a:t>
                      </a:r>
                      <a:r>
                        <a:rPr lang="en-US" sz="2000" baseline="0" dirty="0" smtClean="0">
                          <a:solidFill>
                            <a:schemeClr val="tx1"/>
                          </a:solidFill>
                          <a:latin typeface="Aparajita" panose="020B0604020202020204" pitchFamily="34" charset="0"/>
                          <a:cs typeface="Aparajita" panose="020B0604020202020204" pitchFamily="34" charset="0"/>
                        </a:rPr>
                        <a:t> more tiers!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r>
                        <a:rPr lang="en-US" sz="2000" b="1" dirty="0" smtClean="0">
                          <a:solidFill>
                            <a:schemeClr val="tx1"/>
                          </a:solidFill>
                          <a:latin typeface="Aparajita" panose="020B0604020202020204" pitchFamily="34" charset="0"/>
                          <a:cs typeface="Aparajita" panose="020B0604020202020204" pitchFamily="34" charset="0"/>
                        </a:rPr>
                        <a:t>Tiers A,</a:t>
                      </a:r>
                      <a:r>
                        <a:rPr lang="en-US" sz="2000" b="1" baseline="0" dirty="0" smtClean="0">
                          <a:solidFill>
                            <a:schemeClr val="tx1"/>
                          </a:solidFill>
                          <a:latin typeface="Aparajita" panose="020B0604020202020204" pitchFamily="34" charset="0"/>
                          <a:cs typeface="Aparajita" panose="020B0604020202020204" pitchFamily="34" charset="0"/>
                        </a:rPr>
                        <a:t> B, and C</a:t>
                      </a:r>
                      <a:endParaRPr lang="en-US" sz="2000" b="1" dirty="0">
                        <a:solidFill>
                          <a:schemeClr val="tx1"/>
                        </a:solidFill>
                        <a:latin typeface="Aparajita" panose="020B0604020202020204" pitchFamily="34" charset="0"/>
                        <a:cs typeface="Aparajit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94017">
                <a:tc>
                  <a:txBody>
                    <a:bodyPr/>
                    <a:lstStyle/>
                    <a:p>
                      <a:pPr algn="l"/>
                      <a:r>
                        <a:rPr lang="en-US" sz="2000" b="1" dirty="0" smtClean="0">
                          <a:solidFill>
                            <a:schemeClr val="tx1"/>
                          </a:solidFill>
                          <a:latin typeface="Aparajita" panose="020B0604020202020204" pitchFamily="34" charset="0"/>
                          <a:cs typeface="Aparajita" panose="020B0604020202020204" pitchFamily="34" charset="0"/>
                        </a:rPr>
                        <a:t>Multiple grades may test at the same time </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000" b="1" dirty="0" smtClean="0">
                          <a:latin typeface="Aparajita" panose="020B0604020202020204" pitchFamily="34" charset="0"/>
                          <a:cs typeface="Aparajita" panose="020B0604020202020204" pitchFamily="34" charset="0"/>
                        </a:rPr>
                        <a:t>Students must test by</a:t>
                      </a:r>
                      <a:r>
                        <a:rPr lang="en-US" sz="2000" b="1" baseline="0" dirty="0" smtClean="0">
                          <a:latin typeface="Aparajita" panose="020B0604020202020204" pitchFamily="34" charset="0"/>
                          <a:cs typeface="Aparajita" panose="020B0604020202020204" pitchFamily="34" charset="0"/>
                        </a:rPr>
                        <a:t> tier and grade-span</a:t>
                      </a:r>
                      <a:endParaRPr lang="en-US" sz="2000" b="1" dirty="0">
                        <a:latin typeface="Aparajita" panose="020B0604020202020204" pitchFamily="34" charset="0"/>
                        <a:cs typeface="Aparajit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971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parajita" panose="020B0604020202020204" pitchFamily="34" charset="0"/>
                          <a:cs typeface="Aparajita" panose="020B0604020202020204" pitchFamily="34" charset="0"/>
                        </a:rPr>
                        <a:t>Built in accommodations and accessibility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2000" b="1" dirty="0" smtClean="0">
                          <a:latin typeface="Aparajita" panose="020B0604020202020204" pitchFamily="34" charset="0"/>
                          <a:cs typeface="Aparajita" panose="020B0604020202020204" pitchFamily="34" charset="0"/>
                        </a:rPr>
                        <a:t>Enhanced</a:t>
                      </a:r>
                      <a:r>
                        <a:rPr lang="en-US" sz="2000" b="1" baseline="0" dirty="0" smtClean="0">
                          <a:latin typeface="Aparajita" panose="020B0604020202020204" pitchFamily="34" charset="0"/>
                          <a:cs typeface="Aparajita" panose="020B0604020202020204" pitchFamily="34" charset="0"/>
                        </a:rPr>
                        <a:t> graphics and new scoring scale for the Speaking test </a:t>
                      </a:r>
                      <a:endParaRPr lang="en-US" sz="2000" b="1" dirty="0">
                        <a:latin typeface="Aparajita" panose="020B0604020202020204" pitchFamily="34" charset="0"/>
                        <a:cs typeface="Aparajit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9698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parajita" panose="020B0604020202020204" pitchFamily="34" charset="0"/>
                          <a:cs typeface="Aparajita" panose="020B0604020202020204" pitchFamily="34" charset="0"/>
                        </a:rPr>
                        <a:t>Headsets – </a:t>
                      </a:r>
                      <a:r>
                        <a:rPr lang="en-US" sz="2000" b="1" u="sng" dirty="0" smtClean="0">
                          <a:solidFill>
                            <a:schemeClr val="tx1"/>
                          </a:solidFill>
                          <a:latin typeface="Aparajita" panose="020B0604020202020204" pitchFamily="34" charset="0"/>
                          <a:cs typeface="Aparajita" panose="020B0604020202020204" pitchFamily="34" charset="0"/>
                        </a:rPr>
                        <a:t>not headphones </a:t>
                      </a:r>
                      <a:r>
                        <a:rPr lang="en-US" sz="2000" b="1" dirty="0" smtClean="0">
                          <a:solidFill>
                            <a:schemeClr val="tx1"/>
                          </a:solidFill>
                          <a:latin typeface="Aparajita" panose="020B0604020202020204" pitchFamily="34" charset="0"/>
                          <a:cs typeface="Aparajita" panose="020B0604020202020204" pitchFamily="34" charset="0"/>
                        </a:rPr>
                        <a:t>– are required for the computer-based Speaking test</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000" b="1" dirty="0" smtClean="0">
                          <a:latin typeface="Aparajita" panose="020B0604020202020204" pitchFamily="34" charset="0"/>
                          <a:cs typeface="Aparajita" panose="020B0604020202020204" pitchFamily="34" charset="0"/>
                        </a:rPr>
                        <a:t>Students will listen to a CD as the Test Administrator scores</a:t>
                      </a:r>
                      <a:r>
                        <a:rPr lang="en-US" sz="2000" b="1" baseline="0" dirty="0" smtClean="0">
                          <a:latin typeface="Aparajita" panose="020B0604020202020204" pitchFamily="34" charset="0"/>
                          <a:cs typeface="Aparajita" panose="020B0604020202020204" pitchFamily="34" charset="0"/>
                        </a:rPr>
                        <a:t> the Speaking test</a:t>
                      </a:r>
                      <a:endParaRPr lang="en-US" sz="2000" b="1" dirty="0">
                        <a:latin typeface="Aparajita" panose="020B0604020202020204" pitchFamily="34" charset="0"/>
                        <a:cs typeface="Aparajita"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95540877"/>
              </p:ext>
            </p:extLst>
          </p:nvPr>
        </p:nvGraphicFramePr>
        <p:xfrm>
          <a:off x="10223862" y="1839567"/>
          <a:ext cx="1802356" cy="435342"/>
        </p:xfrm>
        <a:graphic>
          <a:graphicData uri="http://schemas.openxmlformats.org/drawingml/2006/table">
            <a:tbl>
              <a:tblPr firstRow="1" bandRow="1">
                <a:tableStyleId>{5C22544A-7EE6-4342-B048-85BDC9FD1C3A}</a:tableStyleId>
              </a:tblPr>
              <a:tblGrid>
                <a:gridCol w="1802356"/>
              </a:tblGrid>
              <a:tr h="435342">
                <a:tc>
                  <a:txBody>
                    <a:bodyPr/>
                    <a:lstStyle/>
                    <a:p>
                      <a:r>
                        <a:rPr lang="en-US" dirty="0" smtClean="0">
                          <a:solidFill>
                            <a:schemeClr val="tx1"/>
                          </a:solidFill>
                        </a:rPr>
                        <a:t>No Changes…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53061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Changes in Grade-Level Clusters…</a:t>
            </a:r>
            <a:endParaRPr lang="en-US" sz="5400" b="1" dirty="0">
              <a:solidFill>
                <a:schemeClr val="tx1"/>
              </a:solidFill>
              <a:latin typeface="Aparajita" panose="020B0604020202020204" pitchFamily="34" charset="0"/>
              <a:cs typeface="Aparajita" panose="020B0604020202020204" pitchFamily="34" charset="0"/>
            </a:endParaRPr>
          </a:p>
        </p:txBody>
      </p:sp>
      <p:sp>
        <p:nvSpPr>
          <p:cNvPr id="3" name="Content Placeholder 2"/>
          <p:cNvSpPr>
            <a:spLocks noGrp="1"/>
          </p:cNvSpPr>
          <p:nvPr>
            <p:ph idx="1"/>
          </p:nvPr>
        </p:nvSpPr>
        <p:spPr>
          <a:xfrm>
            <a:off x="63609" y="1825625"/>
            <a:ext cx="12014421" cy="4925032"/>
          </a:xfrm>
        </p:spPr>
        <p:txBody>
          <a:bodyPr>
            <a:normAutofit fontScale="25000" lnSpcReduction="20000"/>
          </a:bodyPr>
          <a:lstStyle/>
          <a:p>
            <a:r>
              <a:rPr lang="en-US" sz="8000" dirty="0" smtClean="0">
                <a:solidFill>
                  <a:schemeClr val="tx1"/>
                </a:solidFill>
                <a:latin typeface="Aparajita" panose="020B0604020202020204" pitchFamily="34" charset="0"/>
                <a:cs typeface="Aparajita" panose="020B0604020202020204" pitchFamily="34" charset="0"/>
              </a:rPr>
              <a:t>New grade-level clusters for </a:t>
            </a:r>
            <a:r>
              <a:rPr lang="en-US" sz="8000" b="1" u="sng" dirty="0" smtClean="0">
                <a:solidFill>
                  <a:schemeClr val="tx1"/>
                </a:solidFill>
                <a:latin typeface="Aparajita" panose="020B0604020202020204" pitchFamily="34" charset="0"/>
                <a:cs typeface="Aparajita" panose="020B0604020202020204" pitchFamily="34" charset="0"/>
              </a:rPr>
              <a:t>computer-based</a:t>
            </a:r>
            <a:r>
              <a:rPr lang="en-US" sz="8000" dirty="0" smtClean="0">
                <a:solidFill>
                  <a:schemeClr val="tx1"/>
                </a:solidFill>
                <a:latin typeface="Aparajita" panose="020B0604020202020204" pitchFamily="34" charset="0"/>
                <a:cs typeface="Aparajita" panose="020B0604020202020204" pitchFamily="34" charset="0"/>
              </a:rPr>
              <a:t> assessment:		New grade-level clusters for </a:t>
            </a:r>
            <a:r>
              <a:rPr lang="en-US" sz="8000" b="1" u="sng" dirty="0" smtClean="0">
                <a:solidFill>
                  <a:schemeClr val="tx1"/>
                </a:solidFill>
                <a:latin typeface="Aparajita" panose="020B0604020202020204" pitchFamily="34" charset="0"/>
                <a:cs typeface="Aparajita" panose="020B0604020202020204" pitchFamily="34" charset="0"/>
              </a:rPr>
              <a:t>paper-based</a:t>
            </a:r>
            <a:r>
              <a:rPr lang="en-US" sz="8000" dirty="0" smtClean="0">
                <a:solidFill>
                  <a:schemeClr val="tx1"/>
                </a:solidFill>
                <a:latin typeface="Aparajita" panose="020B0604020202020204" pitchFamily="34" charset="0"/>
                <a:cs typeface="Aparajita" panose="020B0604020202020204" pitchFamily="34" charset="0"/>
              </a:rPr>
              <a:t> assessment:</a:t>
            </a:r>
            <a:r>
              <a:rPr lang="en-US" sz="6400" dirty="0" smtClean="0">
                <a:solidFill>
                  <a:schemeClr val="tx1"/>
                </a:solidFill>
                <a:latin typeface="Aparajita" panose="020B0604020202020204" pitchFamily="34" charset="0"/>
                <a:cs typeface="Aparajita" panose="020B0604020202020204" pitchFamily="34" charset="0"/>
              </a:rPr>
              <a:t>	</a:t>
            </a:r>
          </a:p>
          <a:p>
            <a:pPr>
              <a:lnSpc>
                <a:spcPct val="120000"/>
              </a:lnSpc>
              <a:spcBef>
                <a:spcPts val="0"/>
              </a:spcBef>
            </a:pPr>
            <a:r>
              <a:rPr lang="en-US" sz="6400" dirty="0">
                <a:solidFill>
                  <a:schemeClr val="tx1"/>
                </a:solidFill>
                <a:latin typeface="Aparajita" panose="020B0604020202020204" pitchFamily="34" charset="0"/>
                <a:cs typeface="Aparajita" panose="020B0604020202020204" pitchFamily="34" charset="0"/>
              </a:rPr>
              <a:t>	</a:t>
            </a:r>
            <a:r>
              <a:rPr lang="en-US" sz="6400" dirty="0" smtClean="0">
                <a:solidFill>
                  <a:schemeClr val="tx1"/>
                </a:solidFill>
                <a:latin typeface="Aparajita" panose="020B0604020202020204" pitchFamily="34" charset="0"/>
                <a:cs typeface="Aparajita" panose="020B0604020202020204" pitchFamily="34" charset="0"/>
              </a:rPr>
              <a:t>	</a:t>
            </a:r>
            <a:r>
              <a:rPr lang="en-US" sz="7200" dirty="0" smtClean="0">
                <a:solidFill>
                  <a:schemeClr val="tx1"/>
                </a:solidFill>
                <a:latin typeface="Aparajita" panose="020B0604020202020204" pitchFamily="34" charset="0"/>
                <a:cs typeface="Aparajita" panose="020B0604020202020204" pitchFamily="34" charset="0"/>
              </a:rPr>
              <a:t>Kindergarten*						Kindergarten</a:t>
            </a:r>
          </a:p>
          <a:p>
            <a:pPr>
              <a:lnSpc>
                <a:spcPct val="120000"/>
              </a:lnSpc>
              <a:spcBef>
                <a:spcPts val="0"/>
              </a:spcBef>
            </a:pPr>
            <a:r>
              <a:rPr lang="en-US" sz="7200" dirty="0">
                <a:solidFill>
                  <a:schemeClr val="tx1"/>
                </a:solidFill>
                <a:latin typeface="Aparajita" panose="020B0604020202020204" pitchFamily="34" charset="0"/>
                <a:cs typeface="Aparajita" panose="020B0604020202020204" pitchFamily="34" charset="0"/>
              </a:rPr>
              <a:t>	</a:t>
            </a:r>
            <a:r>
              <a:rPr lang="en-US" sz="7200" dirty="0" smtClean="0">
                <a:solidFill>
                  <a:schemeClr val="tx1"/>
                </a:solidFill>
                <a:latin typeface="Aparajita" panose="020B0604020202020204" pitchFamily="34" charset="0"/>
                <a:cs typeface="Aparajita" panose="020B0604020202020204" pitchFamily="34" charset="0"/>
              </a:rPr>
              <a:t>	Grade 1							Grade 1</a:t>
            </a:r>
          </a:p>
          <a:p>
            <a:pPr>
              <a:lnSpc>
                <a:spcPct val="120000"/>
              </a:lnSpc>
              <a:spcBef>
                <a:spcPts val="0"/>
              </a:spcBef>
            </a:pPr>
            <a:r>
              <a:rPr lang="en-US" sz="7200" dirty="0" smtClean="0">
                <a:solidFill>
                  <a:schemeClr val="tx1"/>
                </a:solidFill>
                <a:latin typeface="Aparajita" panose="020B0604020202020204" pitchFamily="34" charset="0"/>
                <a:cs typeface="Aparajita" panose="020B0604020202020204" pitchFamily="34" charset="0"/>
              </a:rPr>
              <a:t>		Grades 2-3							Grade </a:t>
            </a:r>
            <a:r>
              <a:rPr lang="en-US" sz="7200" dirty="0">
                <a:solidFill>
                  <a:schemeClr val="tx1"/>
                </a:solidFill>
                <a:latin typeface="Aparajita" panose="020B0604020202020204" pitchFamily="34" charset="0"/>
                <a:cs typeface="Aparajita" panose="020B0604020202020204" pitchFamily="34" charset="0"/>
              </a:rPr>
              <a:t>2</a:t>
            </a:r>
            <a:endParaRPr lang="en-US" sz="7200" dirty="0" smtClean="0">
              <a:solidFill>
                <a:schemeClr val="tx1"/>
              </a:solidFill>
              <a:latin typeface="Aparajita" panose="020B0604020202020204" pitchFamily="34" charset="0"/>
              <a:cs typeface="Aparajita" panose="020B0604020202020204" pitchFamily="34" charset="0"/>
            </a:endParaRPr>
          </a:p>
          <a:p>
            <a:pPr>
              <a:lnSpc>
                <a:spcPct val="120000"/>
              </a:lnSpc>
              <a:spcBef>
                <a:spcPts val="0"/>
              </a:spcBef>
            </a:pPr>
            <a:r>
              <a:rPr lang="en-US" sz="7200" dirty="0" smtClean="0">
                <a:solidFill>
                  <a:schemeClr val="tx1"/>
                </a:solidFill>
                <a:latin typeface="Aparajita" panose="020B0604020202020204" pitchFamily="34" charset="0"/>
                <a:cs typeface="Aparajita" panose="020B0604020202020204" pitchFamily="34" charset="0"/>
              </a:rPr>
              <a:t>		Grades 4-5							Grade </a:t>
            </a:r>
            <a:r>
              <a:rPr lang="en-US" sz="7200" dirty="0">
                <a:solidFill>
                  <a:schemeClr val="tx1"/>
                </a:solidFill>
                <a:latin typeface="Aparajita" panose="020B0604020202020204" pitchFamily="34" charset="0"/>
                <a:cs typeface="Aparajita" panose="020B0604020202020204" pitchFamily="34" charset="0"/>
              </a:rPr>
              <a:t>3</a:t>
            </a:r>
            <a:endParaRPr lang="en-US" sz="7200" dirty="0" smtClean="0">
              <a:solidFill>
                <a:schemeClr val="tx1"/>
              </a:solidFill>
              <a:latin typeface="Aparajita" panose="020B0604020202020204" pitchFamily="34" charset="0"/>
              <a:cs typeface="Aparajita" panose="020B0604020202020204" pitchFamily="34" charset="0"/>
            </a:endParaRPr>
          </a:p>
          <a:p>
            <a:pPr>
              <a:lnSpc>
                <a:spcPct val="120000"/>
              </a:lnSpc>
              <a:spcBef>
                <a:spcPts val="0"/>
              </a:spcBef>
            </a:pPr>
            <a:r>
              <a:rPr lang="en-US" sz="7200" dirty="0" smtClean="0">
                <a:solidFill>
                  <a:schemeClr val="tx1"/>
                </a:solidFill>
                <a:latin typeface="Aparajita" panose="020B0604020202020204" pitchFamily="34" charset="0"/>
                <a:cs typeface="Aparajita" panose="020B0604020202020204" pitchFamily="34" charset="0"/>
              </a:rPr>
              <a:t>		Grades 6-8							Grades 4-5</a:t>
            </a:r>
          </a:p>
          <a:p>
            <a:pPr>
              <a:lnSpc>
                <a:spcPct val="120000"/>
              </a:lnSpc>
              <a:spcBef>
                <a:spcPts val="0"/>
              </a:spcBef>
            </a:pPr>
            <a:r>
              <a:rPr lang="en-US" sz="7200" dirty="0" smtClean="0">
                <a:solidFill>
                  <a:schemeClr val="tx1"/>
                </a:solidFill>
                <a:latin typeface="Aparajita" panose="020B0604020202020204" pitchFamily="34" charset="0"/>
                <a:cs typeface="Aparajita" panose="020B0604020202020204" pitchFamily="34" charset="0"/>
              </a:rPr>
              <a:t>		Grades 9-12							Grades 6-8		</a:t>
            </a:r>
          </a:p>
          <a:p>
            <a:pPr>
              <a:lnSpc>
                <a:spcPct val="120000"/>
              </a:lnSpc>
              <a:spcBef>
                <a:spcPts val="0"/>
              </a:spcBef>
            </a:pPr>
            <a:r>
              <a:rPr lang="en-US" sz="7200" dirty="0">
                <a:solidFill>
                  <a:schemeClr val="tx1"/>
                </a:solidFill>
                <a:latin typeface="Aparajita" panose="020B0604020202020204" pitchFamily="34" charset="0"/>
                <a:cs typeface="Aparajita" panose="020B0604020202020204" pitchFamily="34" charset="0"/>
              </a:rPr>
              <a:t>	</a:t>
            </a:r>
            <a:r>
              <a:rPr lang="en-US" sz="7200" dirty="0" smtClean="0">
                <a:solidFill>
                  <a:schemeClr val="tx1"/>
                </a:solidFill>
                <a:latin typeface="Aparajita" panose="020B0604020202020204" pitchFamily="34" charset="0"/>
                <a:cs typeface="Aparajita" panose="020B0604020202020204" pitchFamily="34" charset="0"/>
              </a:rPr>
              <a:t>								Grades 9-12</a:t>
            </a:r>
          </a:p>
          <a:p>
            <a:pPr>
              <a:lnSpc>
                <a:spcPct val="120000"/>
              </a:lnSpc>
              <a:spcBef>
                <a:spcPts val="0"/>
              </a:spcBef>
            </a:pPr>
            <a:r>
              <a:rPr lang="en-US" sz="7200" dirty="0">
                <a:solidFill>
                  <a:schemeClr val="tx1"/>
                </a:solidFill>
                <a:latin typeface="Aparajita" panose="020B0604020202020204" pitchFamily="34" charset="0"/>
                <a:cs typeface="Aparajita" panose="020B0604020202020204" pitchFamily="34" charset="0"/>
              </a:rPr>
              <a:t>	</a:t>
            </a:r>
            <a:r>
              <a:rPr lang="en-US" sz="7200" dirty="0" smtClean="0">
                <a:solidFill>
                  <a:schemeClr val="tx1"/>
                </a:solidFill>
                <a:latin typeface="Aparajita" panose="020B0604020202020204" pitchFamily="34" charset="0"/>
                <a:cs typeface="Aparajita" panose="020B0604020202020204" pitchFamily="34" charset="0"/>
              </a:rPr>
              <a:t>								</a:t>
            </a:r>
          </a:p>
          <a:p>
            <a:pPr>
              <a:lnSpc>
                <a:spcPct val="120000"/>
              </a:lnSpc>
              <a:spcBef>
                <a:spcPts val="0"/>
              </a:spcBef>
            </a:pPr>
            <a:r>
              <a:rPr lang="en-US" sz="6400" dirty="0" smtClean="0">
                <a:solidFill>
                  <a:schemeClr val="tx1"/>
                </a:solidFill>
                <a:latin typeface="Aparajita" panose="020B0604020202020204" pitchFamily="34" charset="0"/>
                <a:cs typeface="Aparajita" panose="020B0604020202020204" pitchFamily="34" charset="0"/>
              </a:rPr>
              <a:t>*Kindergarten will remain an interactive paper-based kit.			In </a:t>
            </a:r>
            <a:r>
              <a:rPr lang="en-US" sz="6400" b="1" dirty="0" smtClean="0">
                <a:solidFill>
                  <a:schemeClr val="tx1"/>
                </a:solidFill>
                <a:latin typeface="Aparajita" panose="020B0604020202020204" pitchFamily="34" charset="0"/>
                <a:cs typeface="Aparajita" panose="020B0604020202020204" pitchFamily="34" charset="0"/>
              </a:rPr>
              <a:t>2017</a:t>
            </a:r>
            <a:r>
              <a:rPr lang="en-US" sz="6400" dirty="0" smtClean="0">
                <a:solidFill>
                  <a:schemeClr val="tx1"/>
                </a:solidFill>
                <a:latin typeface="Aparajita" panose="020B0604020202020204" pitchFamily="34" charset="0"/>
                <a:cs typeface="Aparajita" panose="020B0604020202020204" pitchFamily="34" charset="0"/>
              </a:rPr>
              <a:t> grade-level clusters for the paper-based assessment will align to the  							grade-level clusters on the computer-based assessment.</a:t>
            </a:r>
            <a:r>
              <a:rPr lang="en-US" sz="6400" dirty="0" smtClean="0"/>
              <a:t>													</a:t>
            </a:r>
            <a:r>
              <a:rPr lang="en-US" sz="4500" dirty="0" smtClean="0"/>
              <a:t>		</a:t>
            </a:r>
            <a:endParaRPr lang="en-US" dirty="0"/>
          </a:p>
        </p:txBody>
      </p: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alpha val="0"/>
              </a:schemeClr>
            </a:gs>
            <a:gs pos="24000">
              <a:schemeClr val="accent5"/>
            </a:gs>
            <a:gs pos="24000">
              <a:schemeClr val="accent1">
                <a:lumMod val="45000"/>
                <a:lumOff val="55000"/>
              </a:schemeClr>
            </a:gs>
            <a:gs pos="27000">
              <a:schemeClr val="bg2"/>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Changes in Delivery…</a:t>
            </a:r>
            <a:endParaRPr lang="en-US" sz="5400" b="1" dirty="0">
              <a:solidFill>
                <a:schemeClr val="tx1"/>
              </a:solidFill>
              <a:latin typeface="Aparajita" panose="020B0604020202020204" pitchFamily="34" charset="0"/>
              <a:cs typeface="Aparajita" panose="020B0604020202020204" pitchFamily="34" charset="0"/>
            </a:endParaRPr>
          </a:p>
        </p:txBody>
      </p:sp>
      <p:sp>
        <p:nvSpPr>
          <p:cNvPr id="7" name="Content Placeholder 6"/>
          <p:cNvSpPr>
            <a:spLocks noGrp="1"/>
          </p:cNvSpPr>
          <p:nvPr>
            <p:ph sz="half" idx="1"/>
          </p:nvPr>
        </p:nvSpPr>
        <p:spPr>
          <a:xfrm>
            <a:off x="70708" y="1841527"/>
            <a:ext cx="11985522" cy="4870143"/>
          </a:xfrm>
        </p:spPr>
        <p:txBody>
          <a:bodyPr>
            <a:normAutofit/>
          </a:bodyPr>
          <a:lstStyle/>
          <a:p>
            <a:pPr marL="0" indent="0">
              <a:buNone/>
            </a:pPr>
            <a:r>
              <a:rPr lang="en-US" sz="3200" b="1" dirty="0" smtClean="0">
                <a:solidFill>
                  <a:schemeClr val="tx1"/>
                </a:solidFill>
                <a:latin typeface="Aparajita" panose="020B0604020202020204" pitchFamily="34" charset="0"/>
                <a:cs typeface="Aparajita" panose="020B0604020202020204" pitchFamily="34" charset="0"/>
              </a:rPr>
              <a:t>Order of Administration</a:t>
            </a:r>
          </a:p>
          <a:p>
            <a:pPr marL="0" indent="0" algn="ctr">
              <a:buNone/>
            </a:pPr>
            <a:endParaRPr lang="en-US" sz="3200" b="1" dirty="0">
              <a:solidFill>
                <a:schemeClr val="tx1"/>
              </a:solidFill>
              <a:latin typeface="Aparajita" panose="020B0604020202020204" pitchFamily="34" charset="0"/>
              <a:cs typeface="Aparajita" panose="020B0604020202020204" pitchFamily="34" charset="0"/>
            </a:endParaRPr>
          </a:p>
          <a:p>
            <a:pPr marL="0" indent="0" algn="ctr">
              <a:buNone/>
            </a:pPr>
            <a:endParaRPr lang="en-US" sz="3200" b="1" dirty="0" smtClean="0">
              <a:solidFill>
                <a:schemeClr val="tx1"/>
              </a:solidFill>
              <a:latin typeface="Aparajita" panose="020B0604020202020204" pitchFamily="34" charset="0"/>
              <a:cs typeface="Aparajita" panose="020B0604020202020204" pitchFamily="34" charset="0"/>
            </a:endParaRPr>
          </a:p>
          <a:p>
            <a:pPr marL="0" indent="0">
              <a:buNone/>
            </a:pPr>
            <a:endParaRPr lang="en-US" sz="3200" b="1" dirty="0" smtClean="0">
              <a:solidFill>
                <a:schemeClr val="tx1"/>
              </a:solidFill>
              <a:latin typeface="Aparajita" panose="020B0604020202020204" pitchFamily="34" charset="0"/>
              <a:cs typeface="Aparajita" panose="020B0604020202020204" pitchFamily="34" charset="0"/>
            </a:endParaRPr>
          </a:p>
          <a:p>
            <a:pPr marL="0" indent="0">
              <a:buNone/>
            </a:pPr>
            <a:endParaRPr lang="en-US" sz="3200" b="1" dirty="0">
              <a:solidFill>
                <a:schemeClr val="tx1"/>
              </a:solidFill>
              <a:latin typeface="Aparajita" panose="020B0604020202020204" pitchFamily="34" charset="0"/>
              <a:cs typeface="Aparajita" panose="020B0604020202020204" pitchFamily="34" charset="0"/>
            </a:endParaRPr>
          </a:p>
          <a:p>
            <a:pPr marL="0" indent="0">
              <a:buNone/>
            </a:pPr>
            <a:endParaRPr lang="en-US" sz="3200" b="1" dirty="0" smtClean="0">
              <a:solidFill>
                <a:schemeClr val="tx1"/>
              </a:solidFill>
              <a:latin typeface="Aparajita" panose="020B0604020202020204" pitchFamily="34" charset="0"/>
              <a:cs typeface="Aparajita" panose="020B0604020202020204" pitchFamily="34" charset="0"/>
            </a:endParaRPr>
          </a:p>
          <a:p>
            <a:pPr marL="0" indent="0">
              <a:buNone/>
            </a:pPr>
            <a:endParaRPr lang="en-US" sz="3200" b="1" dirty="0">
              <a:solidFill>
                <a:schemeClr val="tx1"/>
              </a:solidFill>
              <a:latin typeface="Aparajita" panose="020B0604020202020204" pitchFamily="34" charset="0"/>
              <a:cs typeface="Aparajita" panose="020B0604020202020204" pitchFamily="34" charset="0"/>
            </a:endParaRPr>
          </a:p>
          <a:p>
            <a:pPr marL="0" indent="0">
              <a:buNone/>
            </a:pPr>
            <a:endParaRPr lang="en-US" sz="3200" b="1" dirty="0" smtClean="0">
              <a:solidFill>
                <a:schemeClr val="tx1"/>
              </a:solidFill>
              <a:latin typeface="Aparajita" panose="020B0604020202020204" pitchFamily="34" charset="0"/>
              <a:cs typeface="Aparajita" panose="020B0604020202020204" pitchFamily="34" charset="0"/>
            </a:endParaRPr>
          </a:p>
          <a:p>
            <a:pPr lvl="1">
              <a:buFont typeface="Wingdings" panose="05000000000000000000" pitchFamily="2" charset="2"/>
              <a:buChar char="§"/>
            </a:pPr>
            <a:endParaRPr lang="en-US" sz="3200" b="1" dirty="0" smtClean="0">
              <a:latin typeface="Aparajita" panose="020B0604020202020204" pitchFamily="34" charset="0"/>
              <a:cs typeface="Aparajita" panose="020B0604020202020204" pitchFamily="34" charset="0"/>
            </a:endParaRPr>
          </a:p>
          <a:p>
            <a:pPr lvl="1">
              <a:buFont typeface="Wingdings" panose="05000000000000000000" pitchFamily="2" charset="2"/>
              <a:buChar char="§"/>
            </a:pPr>
            <a:endParaRPr lang="en-US" dirty="0"/>
          </a:p>
        </p:txBody>
      </p:sp>
      <p:graphicFrame>
        <p:nvGraphicFramePr>
          <p:cNvPr id="6" name="Diagram 5"/>
          <p:cNvGraphicFramePr/>
          <p:nvPr>
            <p:extLst>
              <p:ext uri="{D42A27DB-BD31-4B8C-83A1-F6EECF244321}">
                <p14:modId xmlns:p14="http://schemas.microsoft.com/office/powerpoint/2010/main" val="4046944056"/>
              </p:ext>
            </p:extLst>
          </p:nvPr>
        </p:nvGraphicFramePr>
        <p:xfrm>
          <a:off x="-2782959" y="2472855"/>
          <a:ext cx="14749671" cy="3800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traight Arrow Connector 9"/>
          <p:cNvCxnSpPr/>
          <p:nvPr/>
        </p:nvCxnSpPr>
        <p:spPr>
          <a:xfrm>
            <a:off x="2385097" y="2798859"/>
            <a:ext cx="1292349" cy="471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385097" y="3347498"/>
            <a:ext cx="1335086" cy="505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793796" y="2713383"/>
            <a:ext cx="4205216" cy="12682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parajita" panose="020B0604020202020204" pitchFamily="34" charset="0"/>
                <a:cs typeface="Aparajita" panose="020B0604020202020204" pitchFamily="34" charset="0"/>
              </a:rPr>
              <a:t>Computer Adaptive:</a:t>
            </a:r>
          </a:p>
          <a:p>
            <a:pPr algn="ctr"/>
            <a:r>
              <a:rPr lang="en-US" sz="2000" dirty="0" smtClean="0">
                <a:solidFill>
                  <a:schemeClr val="tx1"/>
                </a:solidFill>
                <a:latin typeface="Aparajita" panose="020B0604020202020204" pitchFamily="34" charset="0"/>
                <a:cs typeface="Aparajita" panose="020B0604020202020204" pitchFamily="34" charset="0"/>
              </a:rPr>
              <a:t>Students’ performance on the Listening and Reading tests will determine their placement for the Writing and Speaking tests.</a:t>
            </a:r>
            <a:endParaRPr lang="en-US" sz="2000" dirty="0">
              <a:solidFill>
                <a:schemeClr val="tx1"/>
              </a:solidFill>
              <a:latin typeface="Aparajita" panose="020B0604020202020204" pitchFamily="34" charset="0"/>
              <a:cs typeface="Aparajita" panose="020B0604020202020204" pitchFamily="34" charset="0"/>
            </a:endParaRPr>
          </a:p>
        </p:txBody>
      </p:sp>
      <p:sp>
        <p:nvSpPr>
          <p:cNvPr id="28" name="Oval 27"/>
          <p:cNvSpPr/>
          <p:nvPr/>
        </p:nvSpPr>
        <p:spPr>
          <a:xfrm>
            <a:off x="9159240" y="2701506"/>
            <a:ext cx="2743200" cy="12682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parajita" panose="020B0604020202020204" pitchFamily="34" charset="0"/>
                <a:cs typeface="Aparajita" panose="020B0604020202020204" pitchFamily="34" charset="0"/>
              </a:rPr>
              <a:t>These may be administered together (one day) or separately.</a:t>
            </a:r>
            <a:endParaRPr lang="en-US" sz="2000" dirty="0">
              <a:solidFill>
                <a:schemeClr val="tx1"/>
              </a:solidFill>
              <a:latin typeface="Aparajita" panose="020B0604020202020204" pitchFamily="34" charset="0"/>
              <a:cs typeface="Aparajita" panose="020B0604020202020204" pitchFamily="34" charset="0"/>
            </a:endParaRPr>
          </a:p>
        </p:txBody>
      </p:sp>
      <p:cxnSp>
        <p:nvCxnSpPr>
          <p:cNvPr id="38" name="Straight Arrow Connector 37"/>
          <p:cNvCxnSpPr/>
          <p:nvPr/>
        </p:nvCxnSpPr>
        <p:spPr>
          <a:xfrm flipV="1">
            <a:off x="8072625" y="3433093"/>
            <a:ext cx="932825" cy="9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572511" y="4594703"/>
            <a:ext cx="2647785" cy="12176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parajita" panose="020B0604020202020204" pitchFamily="34" charset="0"/>
                <a:cs typeface="Aparajita" panose="020B0604020202020204" pitchFamily="34" charset="0"/>
              </a:rPr>
              <a:t>These can be administered in either order after the Listening and Reading tests.</a:t>
            </a:r>
            <a:endParaRPr lang="en-US" sz="2000" dirty="0">
              <a:solidFill>
                <a:schemeClr val="tx1"/>
              </a:solidFill>
              <a:latin typeface="Aparajita" panose="020B0604020202020204" pitchFamily="34" charset="0"/>
              <a:cs typeface="Aparajita" panose="020B0604020202020204" pitchFamily="34" charset="0"/>
            </a:endParaRPr>
          </a:p>
        </p:txBody>
      </p:sp>
      <p:cxnSp>
        <p:nvCxnSpPr>
          <p:cNvPr id="46" name="Straight Arrow Connector 45"/>
          <p:cNvCxnSpPr/>
          <p:nvPr/>
        </p:nvCxnSpPr>
        <p:spPr>
          <a:xfrm>
            <a:off x="2289681" y="4775994"/>
            <a:ext cx="2131244" cy="427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2385097" y="5422790"/>
            <a:ext cx="2035828" cy="500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532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a:hlinkClick r:id="rId3" tooltip="Learn More"/>
          </p:cNvPr>
          <p:cNvSpPr txBox="1">
            <a:spLocks/>
          </p:cNvSpPr>
          <p:nvPr/>
        </p:nvSpPr>
        <p:spPr>
          <a:xfrm>
            <a:off x="200297" y="5844663"/>
            <a:ext cx="11843657" cy="931371"/>
          </a:xfrm>
          <a:prstGeom prst="rect">
            <a:avLst/>
          </a:prstGeom>
        </p:spPr>
        <p:txBody>
          <a:bodyPr vert="horz" lIns="91440" tIns="45720" rIns="91440" bIns="45720" rtlCol="0" anchor="ctr">
            <a:normAutofit/>
          </a:bodyPr>
          <a:lstStyle>
            <a:lvl1pPr marL="0" indent="0" algn="l" defTabSz="914400" rtl="0" eaLnBrk="1" latinLnBrk="0" hangingPunct="1">
              <a:lnSpc>
                <a:spcPct val="150000"/>
              </a:lnSpc>
              <a:spcBef>
                <a:spcPct val="30000"/>
              </a:spcBef>
              <a:buFont typeface="Arial" panose="020B0604020202020204" pitchFamily="34" charset="0"/>
              <a:buNone/>
              <a:defRPr sz="2800" kern="1200">
                <a:solidFill>
                  <a:schemeClr val="bg1"/>
                </a:solidFill>
                <a:latin typeface="+mj-lt"/>
                <a:ea typeface="+mn-ea"/>
                <a:cs typeface="+mn-cs"/>
              </a:defRPr>
            </a:lvl1pPr>
            <a:lvl2pPr marL="457200" indent="0" algn="l" defTabSz="914400" rtl="0" eaLnBrk="1" latinLnBrk="0" hangingPunct="1">
              <a:lnSpc>
                <a:spcPct val="90000"/>
              </a:lnSpc>
              <a:spcBef>
                <a:spcPct val="30000"/>
              </a:spcBef>
              <a:buFont typeface="Arial" panose="020B0604020202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90000"/>
              </a:lnSpc>
              <a:spcBef>
                <a:spcPct val="300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5pPr>
            <a:lvl6pPr marL="22860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r"/>
            <a:endParaRPr lang="en-US" sz="1800" dirty="0">
              <a:solidFill>
                <a:srgbClr val="DD462F"/>
              </a:solidFill>
            </a:endParaRPr>
          </a:p>
        </p:txBody>
      </p:sp>
      <p:sp>
        <p:nvSpPr>
          <p:cNvPr id="5" name="Title 4"/>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Changes to the Writing Domain…</a:t>
            </a:r>
            <a:endParaRPr lang="en-US" sz="5400" b="1" dirty="0">
              <a:solidFill>
                <a:schemeClr val="tx1"/>
              </a:solidFill>
              <a:latin typeface="Aparajita" panose="020B0604020202020204" pitchFamily="34" charset="0"/>
              <a:cs typeface="Aparajita"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773781188"/>
              </p:ext>
            </p:extLst>
          </p:nvPr>
        </p:nvGraphicFramePr>
        <p:xfrm>
          <a:off x="1259459" y="2707795"/>
          <a:ext cx="9273396" cy="1786883"/>
        </p:xfrm>
        <a:graphic>
          <a:graphicData uri="http://schemas.openxmlformats.org/drawingml/2006/table">
            <a:tbl>
              <a:tblPr firstRow="1" bandRow="1">
                <a:tableStyleId>{5C22544A-7EE6-4342-B048-85BDC9FD1C3A}</a:tableStyleId>
              </a:tblPr>
              <a:tblGrid>
                <a:gridCol w="3091132"/>
                <a:gridCol w="3091132"/>
                <a:gridCol w="3091132"/>
              </a:tblGrid>
              <a:tr h="535718">
                <a:tc>
                  <a:txBody>
                    <a:bodyPr/>
                    <a:lstStyle/>
                    <a:p>
                      <a:pPr algn="ctr"/>
                      <a:r>
                        <a:rPr lang="en-US" dirty="0" smtClean="0">
                          <a:solidFill>
                            <a:srgbClr val="3B3026"/>
                          </a:solidFill>
                        </a:rPr>
                        <a:t> Grades </a:t>
                      </a:r>
                      <a:endParaRPr lang="en-US" dirty="0">
                        <a:solidFill>
                          <a:srgbClr val="3B3026"/>
                        </a:solidFill>
                      </a:endParaRPr>
                    </a:p>
                  </a:txBody>
                  <a:tcPr/>
                </a:tc>
                <a:tc>
                  <a:txBody>
                    <a:bodyPr/>
                    <a:lstStyle/>
                    <a:p>
                      <a:pPr algn="ctr"/>
                      <a:r>
                        <a:rPr lang="en-US" dirty="0" smtClean="0">
                          <a:solidFill>
                            <a:srgbClr val="3B3026"/>
                          </a:solidFill>
                        </a:rPr>
                        <a:t>Writing Test Format</a:t>
                      </a:r>
                      <a:endParaRPr lang="en-US" dirty="0">
                        <a:solidFill>
                          <a:srgbClr val="3B3026"/>
                        </a:solidFill>
                      </a:endParaRPr>
                    </a:p>
                  </a:txBody>
                  <a:tcPr/>
                </a:tc>
                <a:tc>
                  <a:txBody>
                    <a:bodyPr/>
                    <a:lstStyle/>
                    <a:p>
                      <a:pPr algn="ctr"/>
                      <a:r>
                        <a:rPr lang="en-US" dirty="0" smtClean="0">
                          <a:solidFill>
                            <a:srgbClr val="3B3026"/>
                          </a:solidFill>
                        </a:rPr>
                        <a:t>Writing Response Mode</a:t>
                      </a:r>
                      <a:endParaRPr lang="en-US" dirty="0">
                        <a:solidFill>
                          <a:srgbClr val="3B3026"/>
                        </a:solidFill>
                      </a:endParaRPr>
                    </a:p>
                  </a:txBody>
                  <a:tcPr/>
                </a:tc>
              </a:tr>
              <a:tr h="611085">
                <a:tc>
                  <a:txBody>
                    <a:bodyPr/>
                    <a:lstStyle/>
                    <a:p>
                      <a:r>
                        <a:rPr lang="en-US" dirty="0" smtClean="0"/>
                        <a:t>Grades 1-3 </a:t>
                      </a:r>
                    </a:p>
                  </a:txBody>
                  <a:tcPr>
                    <a:solidFill>
                      <a:schemeClr val="accent5">
                        <a:lumMod val="40000"/>
                        <a:lumOff val="60000"/>
                      </a:schemeClr>
                    </a:solidFill>
                  </a:tcPr>
                </a:tc>
                <a:tc>
                  <a:txBody>
                    <a:bodyPr/>
                    <a:lstStyle/>
                    <a:p>
                      <a:r>
                        <a:rPr lang="en-US" dirty="0" smtClean="0"/>
                        <a:t>Paper-based test </a:t>
                      </a:r>
                      <a:r>
                        <a:rPr lang="en-US" b="1" dirty="0" smtClean="0"/>
                        <a:t>only</a:t>
                      </a:r>
                      <a:endParaRPr lang="en-US" b="1" dirty="0"/>
                    </a:p>
                  </a:txBody>
                  <a:tcPr>
                    <a:solidFill>
                      <a:schemeClr val="accent5">
                        <a:lumMod val="40000"/>
                        <a:lumOff val="60000"/>
                      </a:schemeClr>
                    </a:solidFill>
                  </a:tcPr>
                </a:tc>
                <a:tc>
                  <a:txBody>
                    <a:bodyPr/>
                    <a:lstStyle/>
                    <a:p>
                      <a:r>
                        <a:rPr lang="en-US" b="0" dirty="0" smtClean="0"/>
                        <a:t>Test</a:t>
                      </a:r>
                      <a:r>
                        <a:rPr lang="en-US" b="0" baseline="0" dirty="0" smtClean="0"/>
                        <a:t> booklet</a:t>
                      </a:r>
                      <a:endParaRPr lang="en-US" b="1" dirty="0"/>
                    </a:p>
                  </a:txBody>
                  <a:tcPr>
                    <a:solidFill>
                      <a:schemeClr val="accent5">
                        <a:lumMod val="40000"/>
                        <a:lumOff val="60000"/>
                      </a:schemeClr>
                    </a:solidFill>
                  </a:tcPr>
                </a:tc>
              </a:tr>
              <a:tr h="611085">
                <a:tc>
                  <a:txBody>
                    <a:bodyPr/>
                    <a:lstStyle/>
                    <a:p>
                      <a:r>
                        <a:rPr lang="en-US" dirty="0" smtClean="0"/>
                        <a:t>Grades 4-5 </a:t>
                      </a:r>
                    </a:p>
                    <a:p>
                      <a:endParaRPr lang="en-US" dirty="0"/>
                    </a:p>
                  </a:txBody>
                  <a:tcPr>
                    <a:solidFill>
                      <a:schemeClr val="accent5">
                        <a:lumMod val="40000"/>
                        <a:lumOff val="60000"/>
                      </a:schemeClr>
                    </a:solidFill>
                  </a:tcPr>
                </a:tc>
                <a:tc>
                  <a:txBody>
                    <a:bodyPr/>
                    <a:lstStyle/>
                    <a:p>
                      <a:r>
                        <a:rPr lang="en-US" dirty="0" smtClean="0"/>
                        <a:t>Prompts will be viewed on the computer</a:t>
                      </a:r>
                      <a:endParaRPr lang="en-US" dirty="0"/>
                    </a:p>
                  </a:txBody>
                  <a:tcPr>
                    <a:solidFill>
                      <a:schemeClr val="accent5">
                        <a:lumMod val="40000"/>
                        <a:lumOff val="60000"/>
                      </a:schemeClr>
                    </a:solidFill>
                  </a:tcPr>
                </a:tc>
                <a:tc>
                  <a:txBody>
                    <a:bodyPr/>
                    <a:lstStyle/>
                    <a:p>
                      <a:r>
                        <a:rPr lang="en-US" dirty="0" smtClean="0"/>
                        <a:t>Keyboard or paper (optional)</a:t>
                      </a:r>
                      <a:endParaRPr lang="en-US" dirty="0"/>
                    </a:p>
                  </a:txBody>
                  <a:tcPr>
                    <a:solidFill>
                      <a:schemeClr val="accent5">
                        <a:lumMod val="40000"/>
                        <a:lumOff val="60000"/>
                      </a:schemeClr>
                    </a:solidFill>
                  </a:tcPr>
                </a:tc>
              </a:tr>
            </a:tbl>
          </a:graphicData>
        </a:graphic>
      </p:graphicFrame>
      <p:sp>
        <p:nvSpPr>
          <p:cNvPr id="10" name="TextBox 9"/>
          <p:cNvSpPr txBox="1"/>
          <p:nvPr/>
        </p:nvSpPr>
        <p:spPr>
          <a:xfrm>
            <a:off x="-1" y="1593537"/>
            <a:ext cx="12120113" cy="984885"/>
          </a:xfrm>
          <a:prstGeom prst="rect">
            <a:avLst/>
          </a:prstGeom>
          <a:noFill/>
        </p:spPr>
        <p:txBody>
          <a:bodyPr wrap="square" rtlCol="0">
            <a:spAutoFit/>
          </a:bodyPr>
          <a:lstStyle/>
          <a:p>
            <a:endParaRPr lang="en-US" dirty="0" smtClean="0"/>
          </a:p>
          <a:p>
            <a:r>
              <a:rPr lang="en-US" sz="2000" dirty="0" smtClean="0">
                <a:latin typeface="Aparajita" panose="020B0604020202020204" pitchFamily="34" charset="0"/>
                <a:cs typeface="Aparajita" panose="020B0604020202020204" pitchFamily="34" charset="0"/>
              </a:rPr>
              <a:t>Students will have two options on the Writing domain for the computer-based test – </a:t>
            </a:r>
            <a:r>
              <a:rPr lang="en-US" sz="2000" b="1" u="sng" dirty="0" smtClean="0">
                <a:latin typeface="Aparajita" panose="020B0604020202020204" pitchFamily="34" charset="0"/>
                <a:cs typeface="Aparajita" panose="020B0604020202020204" pitchFamily="34" charset="0"/>
              </a:rPr>
              <a:t>keyboard</a:t>
            </a:r>
            <a:r>
              <a:rPr lang="en-US" sz="2000" dirty="0" smtClean="0">
                <a:latin typeface="Aparajita" panose="020B0604020202020204" pitchFamily="34" charset="0"/>
                <a:cs typeface="Aparajita" panose="020B0604020202020204" pitchFamily="34" charset="0"/>
              </a:rPr>
              <a:t> or </a:t>
            </a:r>
            <a:r>
              <a:rPr lang="en-US" sz="2000" b="1" u="sng" dirty="0" smtClean="0">
                <a:latin typeface="Aparajita" panose="020B0604020202020204" pitchFamily="34" charset="0"/>
                <a:cs typeface="Aparajita" panose="020B0604020202020204" pitchFamily="34" charset="0"/>
              </a:rPr>
              <a:t>handwritten</a:t>
            </a:r>
            <a:r>
              <a:rPr lang="en-US" sz="2000" dirty="0" smtClean="0">
                <a:latin typeface="Aparajita" panose="020B0604020202020204" pitchFamily="34" charset="0"/>
                <a:cs typeface="Aparajita" panose="020B0604020202020204" pitchFamily="34" charset="0"/>
              </a:rPr>
              <a:t>. </a:t>
            </a:r>
          </a:p>
          <a:p>
            <a:r>
              <a:rPr lang="en-US" sz="2000" dirty="0" smtClean="0">
                <a:latin typeface="Aparajita" panose="020B0604020202020204" pitchFamily="34" charset="0"/>
                <a:cs typeface="Aparajita" panose="020B0604020202020204" pitchFamily="34" charset="0"/>
              </a:rPr>
              <a:t>For both modes, students will listen to and read prompts online and will either keyboard or handwrite their responses in a test booklet.</a:t>
            </a:r>
            <a:endParaRPr lang="en-US" sz="2000" dirty="0">
              <a:latin typeface="Aparajita" panose="020B0604020202020204" pitchFamily="34" charset="0"/>
              <a:cs typeface="Aparajita" panose="020B0604020202020204" pitchFamily="34" charset="0"/>
            </a:endParaRPr>
          </a:p>
        </p:txBody>
      </p:sp>
      <p:sp>
        <p:nvSpPr>
          <p:cNvPr id="11" name="TextBox 10"/>
          <p:cNvSpPr txBox="1"/>
          <p:nvPr/>
        </p:nvSpPr>
        <p:spPr>
          <a:xfrm>
            <a:off x="852578" y="5910238"/>
            <a:ext cx="10258244" cy="677108"/>
          </a:xfrm>
          <a:prstGeom prst="rect">
            <a:avLst/>
          </a:prstGeom>
          <a:noFill/>
        </p:spPr>
        <p:txBody>
          <a:bodyPr wrap="square" rtlCol="0">
            <a:spAutoFit/>
          </a:bodyPr>
          <a:lstStyle/>
          <a:p>
            <a:r>
              <a:rPr lang="en-US" sz="1400" dirty="0"/>
              <a:t>*</a:t>
            </a:r>
            <a:r>
              <a:rPr lang="en-US" sz="2000" dirty="0" smtClean="0">
                <a:latin typeface="Aparajita" panose="020B0604020202020204" pitchFamily="34" charset="0"/>
                <a:cs typeface="Aparajita" panose="020B0604020202020204" pitchFamily="34" charset="0"/>
              </a:rPr>
              <a:t>The WIDA AMS will provide directions for ordering additional response booklets for those students who will need them</a:t>
            </a:r>
            <a:r>
              <a:rPr lang="en-US" dirty="0" smtClean="0">
                <a:latin typeface="Aparajita" panose="020B0604020202020204" pitchFamily="34" charset="0"/>
                <a:cs typeface="Aparajita" panose="020B0604020202020204" pitchFamily="34" charset="0"/>
              </a:rPr>
              <a:t>.</a:t>
            </a:r>
          </a:p>
          <a:p>
            <a:pPr algn="ctr"/>
            <a:r>
              <a:rPr lang="en-US" b="1" dirty="0" smtClean="0">
                <a:solidFill>
                  <a:srgbClr val="D24726"/>
                </a:solidFill>
                <a:latin typeface="Aparajita" panose="020B0604020202020204" pitchFamily="34" charset="0"/>
                <a:cs typeface="Aparajita" panose="020B0604020202020204" pitchFamily="34" charset="0"/>
              </a:rPr>
              <a:t>Overage is built in so order only what you need!!!!</a:t>
            </a:r>
            <a:endParaRPr lang="en-US" b="1" dirty="0">
              <a:solidFill>
                <a:srgbClr val="D24726"/>
              </a:solidFill>
              <a:latin typeface="Aparajita" panose="020B0604020202020204" pitchFamily="34" charset="0"/>
              <a:cs typeface="Aparajita"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33245220"/>
              </p:ext>
            </p:extLst>
          </p:nvPr>
        </p:nvGraphicFramePr>
        <p:xfrm>
          <a:off x="1259459" y="4511040"/>
          <a:ext cx="9273394" cy="1100781"/>
        </p:xfrm>
        <a:graphic>
          <a:graphicData uri="http://schemas.openxmlformats.org/drawingml/2006/table">
            <a:tbl>
              <a:tblPr firstRow="1" bandRow="1">
                <a:tableStyleId>{5C22544A-7EE6-4342-B048-85BDC9FD1C3A}</a:tableStyleId>
              </a:tblPr>
              <a:tblGrid>
                <a:gridCol w="3102633"/>
                <a:gridCol w="3068438"/>
                <a:gridCol w="3102323"/>
              </a:tblGrid>
              <a:tr h="1100781">
                <a:tc>
                  <a:txBody>
                    <a:bodyPr/>
                    <a:lstStyle/>
                    <a:p>
                      <a:r>
                        <a:rPr lang="en-US" b="0" dirty="0" smtClean="0">
                          <a:solidFill>
                            <a:schemeClr val="tx1"/>
                          </a:solidFill>
                        </a:rPr>
                        <a:t>Grades 6-12</a:t>
                      </a:r>
                    </a:p>
                    <a:p>
                      <a:endParaRPr lang="en-US" b="0" dirty="0">
                        <a:solidFill>
                          <a:schemeClr val="tx1"/>
                        </a:solidFill>
                      </a:endParaRPr>
                    </a:p>
                  </a:txBody>
                  <a:tcPr>
                    <a:solidFill>
                      <a:schemeClr val="accent5">
                        <a:lumMod val="40000"/>
                        <a:lumOff val="60000"/>
                      </a:schemeClr>
                    </a:solidFill>
                  </a:tcPr>
                </a:tc>
                <a:tc>
                  <a:txBody>
                    <a:bodyPr/>
                    <a:lstStyle/>
                    <a:p>
                      <a:r>
                        <a:rPr lang="en-US" b="0" dirty="0" smtClean="0">
                          <a:solidFill>
                            <a:schemeClr val="tx1"/>
                          </a:solidFill>
                        </a:rPr>
                        <a:t>Prompts will be viewed on the computer</a:t>
                      </a:r>
                      <a:endParaRPr lang="en-US" b="0" dirty="0">
                        <a:solidFill>
                          <a:schemeClr val="tx1"/>
                        </a:solidFill>
                      </a:endParaRPr>
                    </a:p>
                  </a:txBody>
                  <a:tcPr>
                    <a:solidFill>
                      <a:schemeClr val="accent5">
                        <a:lumMod val="40000"/>
                        <a:lumOff val="60000"/>
                      </a:schemeClr>
                    </a:solidFill>
                  </a:tcPr>
                </a:tc>
                <a:tc>
                  <a:txBody>
                    <a:bodyPr/>
                    <a:lstStyle/>
                    <a:p>
                      <a:r>
                        <a:rPr lang="en-US" b="0" dirty="0" smtClean="0">
                          <a:solidFill>
                            <a:schemeClr val="tx1"/>
                          </a:solidFill>
                        </a:rPr>
                        <a:t>Keyboard </a:t>
                      </a:r>
                      <a:r>
                        <a:rPr lang="en-US" sz="1400" b="0" dirty="0" smtClean="0">
                          <a:solidFill>
                            <a:schemeClr val="tx1"/>
                          </a:solidFill>
                        </a:rPr>
                        <a:t>(handwritten</a:t>
                      </a:r>
                      <a:r>
                        <a:rPr lang="en-US" sz="1400" b="0" baseline="0" dirty="0" smtClean="0">
                          <a:solidFill>
                            <a:schemeClr val="tx1"/>
                          </a:solidFill>
                        </a:rPr>
                        <a:t> responses in a test booklet will be allowed in unusual circumstances)*</a:t>
                      </a:r>
                      <a:endParaRPr lang="en-US" sz="1400" b="0" dirty="0">
                        <a:solidFill>
                          <a:schemeClr val="tx1"/>
                        </a:solidFill>
                      </a:endParaRPr>
                    </a:p>
                  </a:txBody>
                  <a:tcPr>
                    <a:solidFill>
                      <a:schemeClr val="accent5">
                        <a:lumMod val="40000"/>
                        <a:lumOff val="60000"/>
                      </a:schemeClr>
                    </a:solidFill>
                  </a:tcPr>
                </a:tc>
              </a:tr>
            </a:tbl>
          </a:graphicData>
        </a:graphic>
      </p:graphicFrame>
    </p:spTree>
    <p:extLst>
      <p:ext uri="{BB962C8B-B14F-4D97-AF65-F5344CB8AC3E}">
        <p14:creationId xmlns:p14="http://schemas.microsoft.com/office/powerpoint/2010/main" val="2317502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solidFill>
                <a:latin typeface="Aparajita" panose="020B0604020202020204" pitchFamily="34" charset="0"/>
                <a:cs typeface="Aparajita" panose="020B0604020202020204" pitchFamily="34" charset="0"/>
              </a:rPr>
              <a:t>Changes to the Speaking Domain </a:t>
            </a:r>
            <a:r>
              <a:rPr lang="en-US" sz="4000" b="1" dirty="0" smtClean="0">
                <a:solidFill>
                  <a:schemeClr val="tx1"/>
                </a:solidFill>
                <a:latin typeface="Aparajita" panose="020B0604020202020204" pitchFamily="34" charset="0"/>
                <a:cs typeface="Aparajita" panose="020B0604020202020204" pitchFamily="34" charset="0"/>
              </a:rPr>
              <a:t>(</a:t>
            </a:r>
            <a:r>
              <a:rPr lang="en-US" sz="4000" b="1" dirty="0">
                <a:solidFill>
                  <a:schemeClr val="tx1"/>
                </a:solidFill>
                <a:latin typeface="Aparajita" panose="020B0604020202020204" pitchFamily="34" charset="0"/>
                <a:cs typeface="Aparajita" panose="020B0604020202020204" pitchFamily="34" charset="0"/>
              </a:rPr>
              <a:t>p</a:t>
            </a:r>
            <a:r>
              <a:rPr lang="en-US" sz="4000" b="1" dirty="0" smtClean="0">
                <a:solidFill>
                  <a:schemeClr val="tx1"/>
                </a:solidFill>
                <a:latin typeface="Aparajita" panose="020B0604020202020204" pitchFamily="34" charset="0"/>
                <a:cs typeface="Aparajita" panose="020B0604020202020204" pitchFamily="34" charset="0"/>
              </a:rPr>
              <a:t>aper-based test)</a:t>
            </a:r>
            <a:endParaRPr lang="en-US" sz="4000" b="1" dirty="0">
              <a:solidFill>
                <a:schemeClr val="tx1"/>
              </a:solidFill>
              <a:latin typeface="Aparajita" panose="020B0604020202020204" pitchFamily="34" charset="0"/>
              <a:cs typeface="Aparajita" panose="020B0604020202020204" pitchFamily="34" charset="0"/>
            </a:endParaRPr>
          </a:p>
        </p:txBody>
      </p:sp>
      <p:sp>
        <p:nvSpPr>
          <p:cNvPr id="7" name="Rounded Rectangle 6"/>
          <p:cNvSpPr/>
          <p:nvPr/>
        </p:nvSpPr>
        <p:spPr>
          <a:xfrm>
            <a:off x="3026004" y="2107738"/>
            <a:ext cx="5542961" cy="12015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Speaking test will now be delivered using a CD </a:t>
            </a:r>
            <a:endParaRPr lang="en-US" dirty="0" smtClean="0">
              <a:solidFill>
                <a:schemeClr val="tx1"/>
              </a:solidFill>
            </a:endParaRPr>
          </a:p>
          <a:p>
            <a:pPr algn="ctr"/>
            <a:r>
              <a:rPr lang="en-US" dirty="0" smtClean="0">
                <a:solidFill>
                  <a:schemeClr val="tx1"/>
                </a:solidFill>
              </a:rPr>
              <a:t>(</a:t>
            </a:r>
            <a:r>
              <a:rPr lang="en-US" dirty="0">
                <a:solidFill>
                  <a:schemeClr val="tx1"/>
                </a:solidFill>
              </a:rPr>
              <a:t>this is also the same delivery as the Listening test</a:t>
            </a:r>
            <a:r>
              <a:rPr lang="en-US" dirty="0" smtClean="0">
                <a:solidFill>
                  <a:schemeClr val="tx1"/>
                </a:solidFill>
              </a:rPr>
              <a:t>).</a:t>
            </a:r>
            <a:endParaRPr lang="en-US" dirty="0">
              <a:solidFill>
                <a:schemeClr val="tx1"/>
              </a:solidFill>
            </a:endParaRPr>
          </a:p>
        </p:txBody>
      </p:sp>
      <p:sp>
        <p:nvSpPr>
          <p:cNvPr id="8" name="Rounded Rectangle 7"/>
          <p:cNvSpPr/>
          <p:nvPr/>
        </p:nvSpPr>
        <p:spPr>
          <a:xfrm>
            <a:off x="3026004" y="3622501"/>
            <a:ext cx="5542961" cy="11321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 Test </a:t>
            </a:r>
            <a:r>
              <a:rPr lang="en-US" dirty="0">
                <a:solidFill>
                  <a:schemeClr val="tx1"/>
                </a:solidFill>
              </a:rPr>
              <a:t>A</a:t>
            </a:r>
            <a:r>
              <a:rPr lang="en-US" dirty="0" smtClean="0">
                <a:solidFill>
                  <a:schemeClr val="tx1"/>
                </a:solidFill>
              </a:rPr>
              <a:t>dministrator will still score the Speaking test.</a:t>
            </a:r>
            <a:endParaRPr lang="en-US" dirty="0">
              <a:solidFill>
                <a:schemeClr val="tx1"/>
              </a:solidFill>
            </a:endParaRPr>
          </a:p>
        </p:txBody>
      </p:sp>
      <p:sp>
        <p:nvSpPr>
          <p:cNvPr id="9" name="Rounded Rectangle 8"/>
          <p:cNvSpPr/>
          <p:nvPr/>
        </p:nvSpPr>
        <p:spPr>
          <a:xfrm>
            <a:off x="3026004" y="5138057"/>
            <a:ext cx="5542961" cy="1175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 </a:t>
            </a:r>
            <a:r>
              <a:rPr lang="en-US" dirty="0">
                <a:solidFill>
                  <a:schemeClr val="tx1"/>
                </a:solidFill>
              </a:rPr>
              <a:t>Speaking </a:t>
            </a:r>
            <a:r>
              <a:rPr lang="en-US" dirty="0" smtClean="0">
                <a:solidFill>
                  <a:schemeClr val="tx1"/>
                </a:solidFill>
              </a:rPr>
              <a:t>scoring scale </a:t>
            </a:r>
            <a:r>
              <a:rPr lang="en-US" dirty="0">
                <a:solidFill>
                  <a:schemeClr val="tx1"/>
                </a:solidFill>
              </a:rPr>
              <a:t>has </a:t>
            </a:r>
            <a:r>
              <a:rPr lang="en-US" dirty="0" smtClean="0">
                <a:solidFill>
                  <a:schemeClr val="tx1"/>
                </a:solidFill>
              </a:rPr>
              <a:t>changed; </a:t>
            </a:r>
            <a:r>
              <a:rPr lang="en-US" dirty="0">
                <a:solidFill>
                  <a:schemeClr val="tx1"/>
                </a:solidFill>
              </a:rPr>
              <a:t>therefore, training </a:t>
            </a:r>
            <a:r>
              <a:rPr lang="en-US" dirty="0" smtClean="0">
                <a:solidFill>
                  <a:schemeClr val="tx1"/>
                </a:solidFill>
              </a:rPr>
              <a:t>is required!!!</a:t>
            </a:r>
            <a:endParaRPr lang="en-US" dirty="0">
              <a:solidFill>
                <a:schemeClr val="tx1"/>
              </a:solidFill>
            </a:endParaRPr>
          </a:p>
        </p:txBody>
      </p:sp>
    </p:spTree>
    <p:extLst>
      <p:ext uri="{BB962C8B-B14F-4D97-AF65-F5344CB8AC3E}">
        <p14:creationId xmlns:p14="http://schemas.microsoft.com/office/powerpoint/2010/main" val="1070426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What Devices are Allowed?</a:t>
            </a:r>
            <a:endParaRPr lang="en-US" sz="5400" b="1" dirty="0">
              <a:solidFill>
                <a:schemeClr val="tx1"/>
              </a:solidFill>
              <a:latin typeface="Aparajita" panose="020B0604020202020204" pitchFamily="34" charset="0"/>
              <a:cs typeface="Aparajita" panose="020B0604020202020204" pitchFamily="34" charset="0"/>
            </a:endParaRPr>
          </a:p>
        </p:txBody>
      </p:sp>
      <p:sp>
        <p:nvSpPr>
          <p:cNvPr id="3" name="TextBox 2"/>
          <p:cNvSpPr txBox="1"/>
          <p:nvPr/>
        </p:nvSpPr>
        <p:spPr>
          <a:xfrm>
            <a:off x="609599" y="1802674"/>
            <a:ext cx="10258697" cy="4647426"/>
          </a:xfrm>
          <a:prstGeom prst="rect">
            <a:avLst/>
          </a:prstGeom>
          <a:noFill/>
        </p:spPr>
        <p:txBody>
          <a:bodyPr wrap="square" rtlCol="0">
            <a:spAutoFit/>
          </a:bodyPr>
          <a:lstStyle/>
          <a:p>
            <a:pPr algn="ctr"/>
            <a:r>
              <a:rPr lang="en-US" sz="2400" dirty="0" smtClean="0">
                <a:latin typeface="Aparajita" panose="020B0604020202020204" pitchFamily="34" charset="0"/>
                <a:cs typeface="Aparajita" panose="020B0604020202020204" pitchFamily="34" charset="0"/>
              </a:rPr>
              <a:t>IPad</a:t>
            </a:r>
          </a:p>
          <a:p>
            <a:pPr algn="ctr"/>
            <a:r>
              <a:rPr lang="en-US" sz="2400" dirty="0" smtClean="0">
                <a:latin typeface="Aparajita" panose="020B0604020202020204" pitchFamily="34" charset="0"/>
                <a:cs typeface="Aparajita" panose="020B0604020202020204" pitchFamily="34" charset="0"/>
              </a:rPr>
              <a:t>Mac Book</a:t>
            </a:r>
          </a:p>
          <a:p>
            <a:pPr algn="ctr"/>
            <a:r>
              <a:rPr lang="en-US" sz="2400" dirty="0" smtClean="0">
                <a:latin typeface="Aparajita" panose="020B0604020202020204" pitchFamily="34" charset="0"/>
                <a:cs typeface="Aparajita" panose="020B0604020202020204" pitchFamily="34" charset="0"/>
              </a:rPr>
              <a:t>Chrome Book</a:t>
            </a:r>
          </a:p>
          <a:p>
            <a:pPr algn="ctr"/>
            <a:r>
              <a:rPr lang="en-US" sz="2400" dirty="0" smtClean="0">
                <a:latin typeface="Aparajita" panose="020B0604020202020204" pitchFamily="34" charset="0"/>
                <a:cs typeface="Aparajita" panose="020B0604020202020204" pitchFamily="34" charset="0"/>
              </a:rPr>
              <a:t>Lap top</a:t>
            </a:r>
          </a:p>
          <a:p>
            <a:endParaRPr lang="en-US" sz="2400" dirty="0" smtClean="0">
              <a:latin typeface="Aparajita" panose="020B0604020202020204" pitchFamily="34" charset="0"/>
              <a:cs typeface="Aparajita" panose="020B0604020202020204" pitchFamily="34" charset="0"/>
            </a:endParaRPr>
          </a:p>
          <a:p>
            <a:r>
              <a:rPr lang="en-US" sz="2400" dirty="0" smtClean="0">
                <a:latin typeface="Aparajita" panose="020B0604020202020204" pitchFamily="34" charset="0"/>
                <a:cs typeface="Aparajita" panose="020B0604020202020204" pitchFamily="34" charset="0"/>
              </a:rPr>
              <a:t>Headset specifications can be found on the WIDA website:</a:t>
            </a:r>
          </a:p>
          <a:p>
            <a:r>
              <a:rPr lang="en-US" sz="2400" dirty="0">
                <a:latin typeface="Aparajita" panose="020B0604020202020204" pitchFamily="34" charset="0"/>
                <a:cs typeface="Aparajita" panose="020B0604020202020204" pitchFamily="34" charset="0"/>
                <a:hlinkClick r:id="rId3"/>
              </a:rPr>
              <a:t>https://</a:t>
            </a:r>
            <a:r>
              <a:rPr lang="en-US" sz="2400" dirty="0" smtClean="0">
                <a:latin typeface="Aparajita" panose="020B0604020202020204" pitchFamily="34" charset="0"/>
                <a:cs typeface="Aparajita" panose="020B0604020202020204" pitchFamily="34" charset="0"/>
                <a:hlinkClick r:id="rId3"/>
              </a:rPr>
              <a:t>www.wida.us/assessment/ACCESS%202.0/documents/Headset-specifications.pdf</a:t>
            </a:r>
            <a:endParaRPr lang="en-US" sz="2400" dirty="0" smtClean="0">
              <a:latin typeface="Aparajita" panose="020B0604020202020204" pitchFamily="34" charset="0"/>
              <a:cs typeface="Aparajita" panose="020B0604020202020204" pitchFamily="34" charset="0"/>
            </a:endParaRPr>
          </a:p>
          <a:p>
            <a:endParaRPr lang="en-US" sz="2400" dirty="0" smtClean="0">
              <a:latin typeface="Aparajita" panose="020B0604020202020204" pitchFamily="34" charset="0"/>
              <a:cs typeface="Aparajita" panose="020B0604020202020204" pitchFamily="34" charset="0"/>
            </a:endParaRPr>
          </a:p>
          <a:p>
            <a:r>
              <a:rPr lang="en-US" sz="2400" dirty="0" smtClean="0">
                <a:latin typeface="Aparajita" panose="020B0604020202020204" pitchFamily="34" charset="0"/>
                <a:cs typeface="Aparajita" panose="020B0604020202020204" pitchFamily="34" charset="0"/>
              </a:rPr>
              <a:t>Support System Requirements:</a:t>
            </a:r>
          </a:p>
          <a:p>
            <a:r>
              <a:rPr lang="en-US" sz="2400" dirty="0" smtClean="0">
                <a:latin typeface="Aparajita" panose="020B0604020202020204" pitchFamily="34" charset="0"/>
                <a:cs typeface="Aparajita" panose="020B0604020202020204" pitchFamily="34" charset="0"/>
                <a:hlinkClick r:id="rId4"/>
              </a:rPr>
              <a:t>https</a:t>
            </a:r>
            <a:r>
              <a:rPr lang="en-US" sz="2400" dirty="0">
                <a:latin typeface="Aparajita" panose="020B0604020202020204" pitchFamily="34" charset="0"/>
                <a:cs typeface="Aparajita" panose="020B0604020202020204" pitchFamily="34" charset="0"/>
                <a:hlinkClick r:id="rId4"/>
              </a:rPr>
              <a:t>://</a:t>
            </a:r>
            <a:r>
              <a:rPr lang="en-US" sz="2400" dirty="0" smtClean="0">
                <a:latin typeface="Aparajita" panose="020B0604020202020204" pitchFamily="34" charset="0"/>
                <a:cs typeface="Aparajita" panose="020B0604020202020204" pitchFamily="34" charset="0"/>
                <a:hlinkClick r:id="rId4"/>
              </a:rPr>
              <a:t>www.wida.us/assessment/ACCESS%202.0/documents/DRC%20INSIGHT%20System%20Requirements_Fall%202015.pdf</a:t>
            </a:r>
            <a:endParaRPr lang="en-US" sz="2400" dirty="0" smtClean="0">
              <a:latin typeface="Aparajita" panose="020B0604020202020204" pitchFamily="34" charset="0"/>
              <a:cs typeface="Aparajita" panose="020B0604020202020204" pitchFamily="34" charset="0"/>
            </a:endParaRPr>
          </a:p>
          <a:p>
            <a:endParaRPr lang="en-US" sz="3200" dirty="0" smtClean="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197107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270" y="174172"/>
            <a:ext cx="10744200" cy="1228436"/>
          </a:xfrm>
        </p:spPr>
        <p:txBody>
          <a:bodyPr>
            <a:normAutofit/>
          </a:bodyPr>
          <a:lstStyle/>
          <a:p>
            <a:r>
              <a:rPr lang="en-US" sz="5400" b="1" dirty="0" smtClean="0">
                <a:solidFill>
                  <a:schemeClr val="tx1"/>
                </a:solidFill>
                <a:latin typeface="Aparajita" panose="020B0604020202020204" pitchFamily="34" charset="0"/>
                <a:cs typeface="Aparajita" panose="020B0604020202020204" pitchFamily="34" charset="0"/>
              </a:rPr>
              <a:t>Test Administrator Training…</a:t>
            </a:r>
            <a:endParaRPr lang="en-US" sz="5400" b="1" dirty="0">
              <a:solidFill>
                <a:schemeClr val="tx1"/>
              </a:solidFill>
              <a:latin typeface="Aparajita" panose="020B0604020202020204" pitchFamily="34" charset="0"/>
              <a:cs typeface="Aparajita" panose="020B0604020202020204" pitchFamily="34" charset="0"/>
            </a:endParaRPr>
          </a:p>
        </p:txBody>
      </p:sp>
      <p:sp>
        <p:nvSpPr>
          <p:cNvPr id="3" name="TextBox 2"/>
          <p:cNvSpPr txBox="1"/>
          <p:nvPr/>
        </p:nvSpPr>
        <p:spPr>
          <a:xfrm>
            <a:off x="198408" y="1915064"/>
            <a:ext cx="11731924" cy="5078313"/>
          </a:xfrm>
          <a:prstGeom prst="rect">
            <a:avLst/>
          </a:prstGeom>
          <a:noFill/>
          <a:ln w="28575">
            <a:solidFill>
              <a:schemeClr val="tx1"/>
            </a:solidFill>
          </a:ln>
        </p:spPr>
        <p:txBody>
          <a:bodyPr wrap="square" rtlCol="0">
            <a:spAutoFit/>
          </a:bodyPr>
          <a:lstStyle/>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r>
              <a:rPr lang="en-US" b="1" dirty="0" smtClean="0"/>
              <a:t>Anyone </a:t>
            </a:r>
            <a:r>
              <a:rPr lang="en-US" dirty="0" smtClean="0"/>
              <a:t>who </a:t>
            </a:r>
            <a:r>
              <a:rPr lang="en-US" dirty="0"/>
              <a:t>will </a:t>
            </a:r>
            <a:r>
              <a:rPr lang="en-US" dirty="0" smtClean="0"/>
              <a:t>administer the </a:t>
            </a:r>
            <a:r>
              <a:rPr lang="en-US" dirty="0"/>
              <a:t>computer-based </a:t>
            </a:r>
            <a:r>
              <a:rPr lang="en-US" dirty="0" smtClean="0"/>
              <a:t>test for </a:t>
            </a:r>
            <a:r>
              <a:rPr lang="en-US" b="1" dirty="0" smtClean="0"/>
              <a:t>Grades 1-12 </a:t>
            </a:r>
            <a:r>
              <a:rPr lang="en-US" dirty="0" smtClean="0"/>
              <a:t>is required to complete the online training.</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smtClean="0"/>
              <a:t>Significant changes have been made to </a:t>
            </a:r>
            <a:r>
              <a:rPr lang="en-US" dirty="0"/>
              <a:t>the paper-based </a:t>
            </a:r>
            <a:r>
              <a:rPr lang="en-US" dirty="0" smtClean="0"/>
              <a:t>test, so training will also be </a:t>
            </a:r>
            <a:r>
              <a:rPr lang="en-US" b="1" u="sng" dirty="0" smtClean="0">
                <a:solidFill>
                  <a:srgbClr val="DD462F"/>
                </a:solidFill>
              </a:rPr>
              <a:t>required</a:t>
            </a:r>
            <a:r>
              <a:rPr lang="en-US" dirty="0"/>
              <a:t>.</a:t>
            </a: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smtClean="0"/>
              <a:t>Online training will be available on the WIDA website beginning </a:t>
            </a:r>
            <a:r>
              <a:rPr lang="en-US" b="1" dirty="0" smtClean="0"/>
              <a:t>September 4</a:t>
            </a:r>
            <a:r>
              <a:rPr lang="en-US" b="1" baseline="30000" dirty="0" smtClean="0"/>
              <a:t>th</a:t>
            </a:r>
            <a:r>
              <a:rPr lang="en-US" b="1" dirty="0" smtClean="0"/>
              <a:t>  </a:t>
            </a:r>
            <a:r>
              <a:rPr lang="en-US" dirty="0" smtClean="0"/>
              <a:t>for both the paper-based and online tests.  Make sure everyone has created an online account.</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smtClean="0"/>
              <a:t>Training is done by following and completing checklists. </a:t>
            </a:r>
          </a:p>
          <a:p>
            <a:endParaRPr lang="en-US" dirty="0" smtClean="0"/>
          </a:p>
          <a:p>
            <a:pPr marL="285750" indent="-285750">
              <a:buFont typeface="Wingdings" panose="05000000000000000000" pitchFamily="2" charset="2"/>
              <a:buChar char="v"/>
            </a:pPr>
            <a:r>
              <a:rPr lang="en-US" dirty="0"/>
              <a:t>Teachers who are administering the Kindergarten or </a:t>
            </a:r>
            <a:r>
              <a:rPr lang="en-US" i="1" dirty="0"/>
              <a:t>Alternate ACCESS for ELLs </a:t>
            </a:r>
            <a:r>
              <a:rPr lang="en-US" dirty="0"/>
              <a:t>test and have already completed and passed the online training </a:t>
            </a:r>
            <a:r>
              <a:rPr lang="en-US" b="1" u="sng" dirty="0">
                <a:solidFill>
                  <a:srgbClr val="DD462F"/>
                </a:solidFill>
              </a:rPr>
              <a:t>do not have to retrain.</a:t>
            </a:r>
          </a:p>
          <a:p>
            <a:endParaRPr lang="en-US" dirty="0" smtClean="0"/>
          </a:p>
          <a:p>
            <a:pPr marL="285750" indent="-285750">
              <a:buFont typeface="Wingdings" panose="05000000000000000000" pitchFamily="2" charset="2"/>
              <a:buChar char="v"/>
            </a:pPr>
            <a:r>
              <a:rPr lang="en-US" dirty="0"/>
              <a:t>U</a:t>
            </a:r>
            <a:r>
              <a:rPr lang="en-US" dirty="0" smtClean="0"/>
              <a:t>sers who do not already have a WIDA account must log into the Account Creator at </a:t>
            </a:r>
            <a:r>
              <a:rPr lang="en-US" dirty="0" smtClean="0">
                <a:hlinkClick r:id="rId3"/>
              </a:rPr>
              <a:t>www.wida.us</a:t>
            </a:r>
            <a:r>
              <a:rPr lang="en-US" dirty="0" smtClean="0"/>
              <a:t> to create their own credentials using the username: </a:t>
            </a:r>
            <a:r>
              <a:rPr lang="en-US" dirty="0" err="1" smtClean="0"/>
              <a:t>alabama</a:t>
            </a:r>
            <a:r>
              <a:rPr lang="en-US" dirty="0" smtClean="0"/>
              <a:t> and the password: </a:t>
            </a:r>
            <a:r>
              <a:rPr lang="en-US" dirty="0" err="1" smtClean="0"/>
              <a:t>pinetree</a:t>
            </a:r>
            <a:endParaRPr lang="en-US" dirty="0" smtClean="0"/>
          </a:p>
          <a:p>
            <a:endParaRPr lang="en-US" dirty="0" smtClean="0"/>
          </a:p>
          <a:p>
            <a:pPr marL="285750" indent="-285750">
              <a:buFont typeface="Wingdings" panose="05000000000000000000" pitchFamily="2" charset="2"/>
              <a:buChar char="v"/>
            </a:pPr>
            <a:endParaRPr lang="en-US" b="1" u="sng" dirty="0">
              <a:solidFill>
                <a:srgbClr val="DD462F"/>
              </a:solidFill>
            </a:endParaRPr>
          </a:p>
        </p:txBody>
      </p:sp>
    </p:spTree>
    <p:extLst>
      <p:ext uri="{BB962C8B-B14F-4D97-AF65-F5344CB8AC3E}">
        <p14:creationId xmlns:p14="http://schemas.microsoft.com/office/powerpoint/2010/main" val="2001596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12976</TotalTime>
  <Words>1767</Words>
  <Application>Microsoft Office PowerPoint</Application>
  <PresentationFormat>Widescreen</PresentationFormat>
  <Paragraphs>230</Paragraphs>
  <Slides>20</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Aparajita</vt:lpstr>
      <vt:lpstr>Arial</vt:lpstr>
      <vt:lpstr>Calibri</vt:lpstr>
      <vt:lpstr>Century Gothic</vt:lpstr>
      <vt:lpstr>Segoe UI</vt:lpstr>
      <vt:lpstr>Segoe UI Light</vt:lpstr>
      <vt:lpstr>Times New Roman</vt:lpstr>
      <vt:lpstr>Wingdings</vt:lpstr>
      <vt:lpstr>WelcomeDoc</vt:lpstr>
      <vt:lpstr> ACCESS for ELLs 2.0</vt:lpstr>
      <vt:lpstr>Ready, Set, Go…</vt:lpstr>
      <vt:lpstr>Changes, Changes, Changes…</vt:lpstr>
      <vt:lpstr>Changes in Grade-Level Clusters…</vt:lpstr>
      <vt:lpstr>Changes in Delivery…</vt:lpstr>
      <vt:lpstr>Changes to the Writing Domain…</vt:lpstr>
      <vt:lpstr>Changes to the Speaking Domain (paper-based test)</vt:lpstr>
      <vt:lpstr>What Devices are Allowed?</vt:lpstr>
      <vt:lpstr>Test Administrator Training…</vt:lpstr>
      <vt:lpstr>How Does Online Training Work???</vt:lpstr>
      <vt:lpstr>Training for Online Portal - available September 4th </vt:lpstr>
      <vt:lpstr>Training for the Computer-Based Test – available September 4th </vt:lpstr>
      <vt:lpstr>Training for the paper-based test – available September 4th </vt:lpstr>
      <vt:lpstr>Online Training…</vt:lpstr>
      <vt:lpstr>Online Training - Not So Quick!</vt:lpstr>
      <vt:lpstr>Online Training…</vt:lpstr>
      <vt:lpstr>Additional Training Materials…</vt:lpstr>
      <vt:lpstr>What Should I be Doing Now?</vt:lpstr>
      <vt:lpstr>Testing Calendar</vt:lpstr>
      <vt:lpstr>Need Help???</vt:lpstr>
    </vt:vector>
  </TitlesOfParts>
  <Company>Alabama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for ELLs 2.0</dc:title>
  <dc:creator>Beard Susan W.</dc:creator>
  <cp:keywords/>
  <cp:lastModifiedBy>Reddick Joslyn</cp:lastModifiedBy>
  <cp:revision>154</cp:revision>
  <cp:lastPrinted>2015-09-10T16:42:34Z</cp:lastPrinted>
  <dcterms:created xsi:type="dcterms:W3CDTF">2015-05-28T20:28:30Z</dcterms:created>
  <dcterms:modified xsi:type="dcterms:W3CDTF">2015-09-10T19:09:03Z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