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0"/>
  </p:notesMasterIdLst>
  <p:sldIdLst>
    <p:sldId id="256" r:id="rId2"/>
    <p:sldId id="671" r:id="rId3"/>
    <p:sldId id="672" r:id="rId4"/>
    <p:sldId id="670" r:id="rId5"/>
    <p:sldId id="643" r:id="rId6"/>
    <p:sldId id="662" r:id="rId7"/>
    <p:sldId id="257" r:id="rId8"/>
    <p:sldId id="287" r:id="rId9"/>
    <p:sldId id="299" r:id="rId10"/>
    <p:sldId id="296" r:id="rId11"/>
    <p:sldId id="297" r:id="rId12"/>
    <p:sldId id="298" r:id="rId13"/>
    <p:sldId id="261" r:id="rId14"/>
    <p:sldId id="286" r:id="rId15"/>
    <p:sldId id="258" r:id="rId16"/>
    <p:sldId id="649" r:id="rId17"/>
    <p:sldId id="653" r:id="rId18"/>
    <p:sldId id="259" r:id="rId19"/>
    <p:sldId id="262" r:id="rId20"/>
    <p:sldId id="263" r:id="rId21"/>
    <p:sldId id="260" r:id="rId22"/>
    <p:sldId id="274" r:id="rId23"/>
    <p:sldId id="275" r:id="rId24"/>
    <p:sldId id="276" r:id="rId25"/>
    <p:sldId id="277" r:id="rId26"/>
    <p:sldId id="278" r:id="rId27"/>
    <p:sldId id="279" r:id="rId28"/>
    <p:sldId id="283" r:id="rId29"/>
    <p:sldId id="284" r:id="rId30"/>
    <p:sldId id="285" r:id="rId31"/>
    <p:sldId id="264" r:id="rId32"/>
    <p:sldId id="271" r:id="rId33"/>
    <p:sldId id="272" r:id="rId34"/>
    <p:sldId id="273" r:id="rId35"/>
    <p:sldId id="266" r:id="rId36"/>
    <p:sldId id="267" r:id="rId37"/>
    <p:sldId id="673" r:id="rId38"/>
    <p:sldId id="674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ton Leah" initials="JL" lastIdx="1" clrIdx="0">
    <p:extLst>
      <p:ext uri="{19B8F6BF-5375-455C-9EA6-DF929625EA0E}">
        <p15:presenceInfo xmlns:p15="http://schemas.microsoft.com/office/powerpoint/2012/main" userId="S-1-5-21-858731848-2976369602-4178478998-4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AEAF3-D24B-40E4-9216-F3DDBF5298F2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4E52-FE07-4160-9735-13521B7E2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in/2010_09_01_archive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demaclasse.blogspot.com/2011/11/latelier-decriture-mise-en-place-sur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w_icon_shiny_badge.sv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stupendoustidbits.wordpress.com/2010/07/01/clue-clueless-cluelessness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ngualia.wordpress.com/tag/ortografi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fugio-dos-livros.blogspot.com/2011/07/passatempo-presenca-la-confidential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hello-son.blogspot.com/2012/04/call-351-freezing-cold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1.gif"/><Relationship Id="rId4" Type="http://schemas.openxmlformats.org/officeDocument/2006/relationships/hyperlink" Target="http://gamebanana.com/sprays/3778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E-gap and lea accounting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Leah Johnston</a:t>
            </a:r>
          </a:p>
          <a:p>
            <a:r>
              <a:rPr lang="en-US" dirty="0"/>
              <a:t>September 5, 2019</a:t>
            </a:r>
          </a:p>
        </p:txBody>
      </p:sp>
    </p:spTree>
    <p:extLst>
      <p:ext uri="{BB962C8B-B14F-4D97-AF65-F5344CB8AC3E}">
        <p14:creationId xmlns:p14="http://schemas.microsoft.com/office/powerpoint/2010/main" val="40125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Ga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78" y="0"/>
            <a:ext cx="8404964" cy="666205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62375" y="3544866"/>
            <a:ext cx="3200400" cy="2442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Parent &amp; Family Engagement 1%</a:t>
            </a:r>
          </a:p>
        </p:txBody>
      </p:sp>
      <p:pic>
        <p:nvPicPr>
          <p:cNvPr id="6" name="Picture 5" descr="Cartoon &lt;strong&gt;family&lt;/strong&gt;, word. — Stock Vector #100630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5" y="230210"/>
            <a:ext cx="3200400" cy="310081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749447" y="2706876"/>
            <a:ext cx="1636973" cy="38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Ga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2734"/>
            <a:ext cx="9256109" cy="6858000"/>
          </a:xfrm>
        </p:spPr>
      </p:pic>
      <p:sp>
        <p:nvSpPr>
          <p:cNvPr id="3" name="Rectangle 2"/>
          <p:cNvSpPr/>
          <p:nvPr/>
        </p:nvSpPr>
        <p:spPr>
          <a:xfrm>
            <a:off x="9774477" y="713364"/>
            <a:ext cx="24175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PPA PAGE</a:t>
            </a:r>
          </a:p>
          <a:p>
            <a:r>
              <a:rPr lang="en-US" sz="4400" b="1" dirty="0"/>
              <a:t>90%</a:t>
            </a:r>
          </a:p>
        </p:txBody>
      </p:sp>
      <p:pic>
        <p:nvPicPr>
          <p:cNvPr id="6" name="Picture 5" descr="&lt;strong&gt;Cartoon&lt;/strong&gt; &lt;strong&gt;Character&lt;/strong&gt; Cute Robot Stock Vector - Image: 661994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66" y="3316266"/>
            <a:ext cx="1565753" cy="240499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6200000">
            <a:off x="8415523" y="6094538"/>
            <a:ext cx="676406" cy="38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8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eGap</a:t>
            </a:r>
          </a:p>
        </p:txBody>
      </p:sp>
      <p:pic>
        <p:nvPicPr>
          <p:cNvPr id="5" name="Picture Placeholder 4" descr="eGa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70925" cy="6732740"/>
          </a:xfrm>
        </p:spPr>
      </p:pic>
      <p:pic>
        <p:nvPicPr>
          <p:cNvPr id="4" name="Picture 3" descr="course 4 | My journey through coeta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414612"/>
            <a:ext cx="1900198" cy="2279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49840" y="3108960"/>
            <a:ext cx="16497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Title I – Budget Details Page </a:t>
            </a:r>
          </a:p>
          <a:p>
            <a:r>
              <a:rPr lang="en-US" sz="2800" b="1" dirty="0"/>
              <a:t>10%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613742" y="5443411"/>
            <a:ext cx="1692392" cy="381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9134" y="6094005"/>
            <a:ext cx="412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Cost should be:  $1,118.28</a:t>
            </a:r>
          </a:p>
        </p:txBody>
      </p:sp>
    </p:spTree>
    <p:extLst>
      <p:ext uri="{BB962C8B-B14F-4D97-AF65-F5344CB8AC3E}">
        <p14:creationId xmlns:p14="http://schemas.microsoft.com/office/powerpoint/2010/main" val="258060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E3DB-30E4-4790-BF11-C226BAEB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41" y="187712"/>
            <a:ext cx="10515600" cy="1325563"/>
          </a:xfrm>
        </p:spPr>
        <p:txBody>
          <a:bodyPr/>
          <a:lstStyle/>
          <a:p>
            <a:r>
              <a:rPr lang="en-US" dirty="0"/>
              <a:t>eGAP Reminder: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08F5ED-5AA8-4914-8531-5FBBF714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603" y="397398"/>
            <a:ext cx="1492518" cy="21443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9C421-2B3F-45E4-86E9-D241C9B1BDE1}"/>
              </a:ext>
            </a:extLst>
          </p:cNvPr>
          <p:cNvSpPr txBox="1"/>
          <p:nvPr/>
        </p:nvSpPr>
        <p:spPr>
          <a:xfrm>
            <a:off x="855156" y="1451283"/>
            <a:ext cx="7149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the </a:t>
            </a:r>
            <a:r>
              <a:rPr lang="en-US" sz="2400" u="sng" dirty="0"/>
              <a:t>Parent and Family Engagement Worksheet</a:t>
            </a:r>
            <a:r>
              <a:rPr lang="en-US" sz="2400" dirty="0"/>
              <a:t>, Use the Public Low-Income students on the Building Eligibility Page in eGAP.</a:t>
            </a:r>
          </a:p>
        </p:txBody>
      </p:sp>
      <p:pic>
        <p:nvPicPr>
          <p:cNvPr id="7" name="Picture Placeholder 4" descr="Window">
            <a:extLst>
              <a:ext uri="{FF2B5EF4-FFF2-40B4-BE49-F238E27FC236}">
                <a16:creationId xmlns:a16="http://schemas.microsoft.com/office/drawing/2014/main" id="{033DAF51-F033-4B99-A5AA-3D913EBC3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963" y="3153905"/>
            <a:ext cx="10835578" cy="3428196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4D090BB-53C0-471D-BC7B-843F6AA137B8}"/>
              </a:ext>
            </a:extLst>
          </p:cNvPr>
          <p:cNvSpPr/>
          <p:nvPr/>
        </p:nvSpPr>
        <p:spPr>
          <a:xfrm>
            <a:off x="2966005" y="2876060"/>
            <a:ext cx="484632" cy="972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30" y="781396"/>
            <a:ext cx="11080865" cy="129678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 </a:t>
            </a:r>
            <a:r>
              <a:rPr lang="en-US" sz="2700" b="1" dirty="0"/>
              <a:t>Does the ESEA require an LEA to reserve Title I funds under section   1113(c)(3) if all schools in the LEA are Title I schools?</a:t>
            </a:r>
            <a:br>
              <a:rPr lang="en-US" sz="1800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Homeless set asides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319250"/>
            <a:ext cx="3200400" cy="329184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ALL LEAS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receive Title I funds </a:t>
            </a:r>
            <a:r>
              <a:rPr lang="en-US" sz="7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aside funds. ESEA required that an LEA reserve funds necessary “to provide services comparable to those provided to children in [Title I schools] to serve homeless children and youths 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do not attend [Title I] schools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providing educationally related support services to children in shelters and other locations where children may live.</a:t>
            </a:r>
            <a:endParaRPr lang="en-US" sz="7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b="1" dirty="0"/>
            </a:br>
            <a:endParaRPr lang="en-US" dirty="0"/>
          </a:p>
        </p:txBody>
      </p:sp>
      <p:pic>
        <p:nvPicPr>
          <p:cNvPr id="8" name="Picture Placeholder 4" descr="eGap">
            <a:extLst>
              <a:ext uri="{FF2B5EF4-FFF2-40B4-BE49-F238E27FC236}">
                <a16:creationId xmlns:a16="http://schemas.microsoft.com/office/drawing/2014/main" id="{5C6344D0-2289-4CDF-87F9-4C046370E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9461" y="978864"/>
            <a:ext cx="7972540" cy="515763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A7E078BD-D9B1-42D2-A623-F421FFF18031}"/>
              </a:ext>
            </a:extLst>
          </p:cNvPr>
          <p:cNvSpPr/>
          <p:nvPr/>
        </p:nvSpPr>
        <p:spPr>
          <a:xfrm>
            <a:off x="9692948" y="3704297"/>
            <a:ext cx="1505533" cy="260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FAB518-8F5E-4E91-A117-A890B576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23" y="1116440"/>
            <a:ext cx="6711696" cy="50200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and carryover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5" y="1616791"/>
            <a:ext cx="7888778" cy="31754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Carryover does not go in the set aside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Carryover is added to the allocation calculation at the top of the set asides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Amount entered is carryover amount MINUS any district initiatives.  Only the amount going to the schools is entered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96196" y="4222865"/>
            <a:ext cx="2250256" cy="764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Carryover amount going to local schools</a:t>
            </a:r>
          </a:p>
        </p:txBody>
      </p:sp>
    </p:spTree>
    <p:extLst>
      <p:ext uri="{BB962C8B-B14F-4D97-AF65-F5344CB8AC3E}">
        <p14:creationId xmlns:p14="http://schemas.microsoft.com/office/powerpoint/2010/main" val="85450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24110"/>
            <a:ext cx="9836450" cy="6239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Carryover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43" y="1604493"/>
            <a:ext cx="10836876" cy="4917990"/>
          </a:xfrm>
        </p:spPr>
        <p:txBody>
          <a:bodyPr>
            <a:normAutofit fontScale="92500" lnSpcReduction="10000"/>
          </a:bodyPr>
          <a:lstStyle/>
          <a:p>
            <a:pPr marL="623888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Black" panose="020B0A04020102020204" pitchFamily="34" charset="0"/>
              </a:rPr>
              <a:t>Schools do not “earn” carryover.</a:t>
            </a:r>
          </a:p>
          <a:p>
            <a:pPr marL="623888" lvl="2" indent="-457200">
              <a:buFont typeface="Wingdings" panose="05000000000000000000" pitchFamily="2" charset="2"/>
              <a:buChar char="Ø"/>
            </a:pPr>
            <a:endParaRPr lang="en-US" sz="2800" dirty="0">
              <a:latin typeface="Arial Black" panose="020B0A04020102020204" pitchFamily="34" charset="0"/>
            </a:endParaRPr>
          </a:p>
          <a:p>
            <a:pPr marL="623888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Black" panose="020B0A04020102020204" pitchFamily="34" charset="0"/>
              </a:rPr>
              <a:t>Private Schools do not receive carryover.</a:t>
            </a:r>
          </a:p>
          <a:p>
            <a:pPr marL="166688" lvl="2" indent="0">
              <a:buNone/>
            </a:pPr>
            <a:endParaRPr lang="en-US" sz="2800" dirty="0">
              <a:latin typeface="Arial Black" panose="020B0A04020102020204" pitchFamily="34" charset="0"/>
            </a:endParaRPr>
          </a:p>
          <a:p>
            <a:pPr marL="623888" lvl="2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rial Black" panose="020B0A04020102020204" pitchFamily="34" charset="0"/>
              </a:rPr>
              <a:t>Three options for the use of Title I carryover:</a:t>
            </a:r>
          </a:p>
          <a:p>
            <a:pPr marL="166688" lvl="2" indent="0">
              <a:buNone/>
            </a:pPr>
            <a:endParaRPr lang="en-US" sz="800" dirty="0">
              <a:latin typeface="Arial Black" panose="020B0A04020102020204" pitchFamily="34" charset="0"/>
            </a:endParaRPr>
          </a:p>
          <a:p>
            <a:pPr marL="914400" lvl="4" indent="-290513"/>
            <a:r>
              <a:rPr lang="en-US" sz="2400" dirty="0">
                <a:latin typeface="Arial Black" panose="020B0A04020102020204" pitchFamily="34" charset="0"/>
              </a:rPr>
              <a:t>Disburse carryover </a:t>
            </a:r>
            <a:r>
              <a:rPr lang="en-US" sz="2400" b="1" dirty="0">
                <a:latin typeface="Arial Black" panose="020B0A04020102020204" pitchFamily="34" charset="0"/>
              </a:rPr>
              <a:t>funds to schools; </a:t>
            </a:r>
            <a:r>
              <a:rPr lang="en-US" sz="2400" dirty="0">
                <a:latin typeface="Arial Black" panose="020B0A04020102020204" pitchFamily="34" charset="0"/>
              </a:rPr>
              <a:t>use a set formula to allocate funds to schools with the highest concentration of poverty, thus providing a higher per-pupil amount to those schools, OR…</a:t>
            </a:r>
          </a:p>
          <a:p>
            <a:pPr marL="623887" lvl="4" indent="0">
              <a:buNone/>
            </a:pPr>
            <a:endParaRPr lang="en-US" sz="1100" dirty="0">
              <a:latin typeface="Arial Black" panose="020B0A04020102020204" pitchFamily="34" charset="0"/>
            </a:endParaRPr>
          </a:p>
          <a:p>
            <a:pPr marL="914400" lvl="4" indent="-290513"/>
            <a:r>
              <a:rPr lang="en-US" sz="2400" dirty="0">
                <a:latin typeface="Arial Black" panose="020B0A04020102020204" pitchFamily="34" charset="0"/>
              </a:rPr>
              <a:t>Provide additional funds to any of the activities supported by the reservations for </a:t>
            </a:r>
            <a:r>
              <a:rPr lang="en-US" sz="2400" b="1" dirty="0">
                <a:latin typeface="Arial Black" panose="020B0A04020102020204" pitchFamily="34" charset="0"/>
              </a:rPr>
              <a:t>district-wide initiatives </a:t>
            </a:r>
          </a:p>
          <a:p>
            <a:pPr marL="623887" lvl="4" indent="0">
              <a:buNone/>
            </a:pPr>
            <a:endParaRPr lang="en-US" sz="1100" b="1" dirty="0">
              <a:latin typeface="Arial Black" panose="020B0A04020102020204" pitchFamily="34" charset="0"/>
            </a:endParaRPr>
          </a:p>
          <a:p>
            <a:pPr marL="914400" lvl="4" indent="-290513"/>
            <a:r>
              <a:rPr lang="en-US" sz="2400" dirty="0">
                <a:latin typeface="Arial Black" panose="020B0A04020102020204" pitchFamily="34" charset="0"/>
              </a:rPr>
              <a:t>BOTH!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56598-3039-4936-AFEA-772934AA6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44739" y="239855"/>
            <a:ext cx="2480008" cy="22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9" y="0"/>
            <a:ext cx="12121662" cy="7052901"/>
          </a:xfr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788BEDD-F754-4867-B4E0-FFECE05D331B}"/>
              </a:ext>
            </a:extLst>
          </p:cNvPr>
          <p:cNvSpPr/>
          <p:nvPr/>
        </p:nvSpPr>
        <p:spPr>
          <a:xfrm>
            <a:off x="9789297" y="2315695"/>
            <a:ext cx="978408" cy="209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987935-1F0A-4E37-A89B-B76017E3A000}"/>
              </a:ext>
            </a:extLst>
          </p:cNvPr>
          <p:cNvSpPr txBox="1"/>
          <p:nvPr/>
        </p:nvSpPr>
        <p:spPr>
          <a:xfrm>
            <a:off x="3798450" y="597542"/>
            <a:ext cx="4778488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</a:rPr>
              <a:t>Carryover money is NOT added at the bottom</a:t>
            </a:r>
          </a:p>
          <a:p>
            <a:r>
              <a:rPr lang="en-US" sz="1600" b="1" dirty="0">
                <a:highlight>
                  <a:srgbClr val="FFFF00"/>
                </a:highlight>
              </a:rPr>
              <a:t>of the set-asides page</a:t>
            </a:r>
            <a:r>
              <a:rPr lang="en-US" sz="1600" dirty="0">
                <a:highlight>
                  <a:srgbClr val="FFFF00"/>
                </a:highlight>
              </a:rPr>
              <a:t>. </a:t>
            </a:r>
          </a:p>
          <a:p>
            <a:r>
              <a:rPr lang="en-US" sz="1600" dirty="0"/>
              <a:t> If carryover is added to a district initiative,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put a comment in the comment log,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put in an action step,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budget carryover money on the budget page.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BD36B-E5EC-4CEB-91C8-72F59C49DC42}"/>
              </a:ext>
            </a:extLst>
          </p:cNvPr>
          <p:cNvSpPr txBox="1"/>
          <p:nvPr/>
        </p:nvSpPr>
        <p:spPr>
          <a:xfrm>
            <a:off x="4858701" y="216976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Set-Asides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B602E-8D49-4EA8-A6CC-19E649BEC89F}"/>
              </a:ext>
            </a:extLst>
          </p:cNvPr>
          <p:cNvSpPr txBox="1"/>
          <p:nvPr/>
        </p:nvSpPr>
        <p:spPr>
          <a:xfrm>
            <a:off x="4959457" y="3494868"/>
            <a:ext cx="2790059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Current Year Money Only </a:t>
            </a:r>
          </a:p>
        </p:txBody>
      </p:sp>
    </p:spTree>
    <p:extLst>
      <p:ext uri="{BB962C8B-B14F-4D97-AF65-F5344CB8AC3E}">
        <p14:creationId xmlns:p14="http://schemas.microsoft.com/office/powerpoint/2010/main" val="372877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Ppa</a:t>
            </a:r>
            <a:r>
              <a:rPr lang="en-US" dirty="0"/>
              <a:t> page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" b="2921"/>
          <a:stretch>
            <a:fillRect/>
          </a:stretch>
        </p:blipFill>
        <p:spPr>
          <a:xfrm>
            <a:off x="0" y="54033"/>
            <a:ext cx="8303740" cy="65836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Column G should tie back to set aside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Remaining amount should be as close to $0 as possible and cannot be negative  </a:t>
            </a:r>
            <a:r>
              <a:rPr lang="en-US" b="1" dirty="0"/>
              <a:t>(Parentheses around number means negative)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sending carryover to schools the PPA page has to be updated to include the additional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FY 2018 - NO LONGER SHOWS ALLOCATIONS FOR PRIVATE SCHOOLS</a:t>
            </a:r>
          </a:p>
          <a:p>
            <a:endParaRPr lang="en-US" dirty="0"/>
          </a:p>
        </p:txBody>
      </p:sp>
      <p:cxnSp>
        <p:nvCxnSpPr>
          <p:cNvPr id="6" name="Curved Connector 5"/>
          <p:cNvCxnSpPr/>
          <p:nvPr/>
        </p:nvCxnSpPr>
        <p:spPr>
          <a:xfrm>
            <a:off x="2435629" y="4921135"/>
            <a:ext cx="997527" cy="51538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804951-B9CC-4870-A91B-E2D781D95ADB}"/>
              </a:ext>
            </a:extLst>
          </p:cNvPr>
          <p:cNvSpPr txBox="1"/>
          <p:nvPr/>
        </p:nvSpPr>
        <p:spPr>
          <a:xfrm>
            <a:off x="5087816" y="5838092"/>
            <a:ext cx="76335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($0.38)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1DB39-F623-41ED-B001-92C648FB5601}"/>
              </a:ext>
            </a:extLst>
          </p:cNvPr>
          <p:cNvSpPr txBox="1"/>
          <p:nvPr/>
        </p:nvSpPr>
        <p:spPr>
          <a:xfrm>
            <a:off x="6471728" y="5848883"/>
            <a:ext cx="1645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Negative Number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CBC11E3-E451-41E6-9050-FBE204C5BEA9}"/>
              </a:ext>
            </a:extLst>
          </p:cNvPr>
          <p:cNvSpPr/>
          <p:nvPr/>
        </p:nvSpPr>
        <p:spPr>
          <a:xfrm rot="10800000">
            <a:off x="5916613" y="5893356"/>
            <a:ext cx="489669" cy="252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school allocations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809703"/>
            <a:ext cx="8764107" cy="3213680"/>
          </a:xfrm>
        </p:spPr>
      </p:pic>
      <p:sp>
        <p:nvSpPr>
          <p:cNvPr id="5" name="TextBox 4"/>
          <p:cNvSpPr txBox="1"/>
          <p:nvPr/>
        </p:nvSpPr>
        <p:spPr>
          <a:xfrm>
            <a:off x="1205345" y="1762298"/>
            <a:ext cx="718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Allocation begins on Building Eligibility 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number of students participating by local school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number participating carries over to set aside page</a:t>
            </a:r>
          </a:p>
        </p:txBody>
      </p:sp>
      <p:sp>
        <p:nvSpPr>
          <p:cNvPr id="6" name="Down Arrow 5"/>
          <p:cNvSpPr/>
          <p:nvPr/>
        </p:nvSpPr>
        <p:spPr>
          <a:xfrm>
            <a:off x="8603672" y="3865418"/>
            <a:ext cx="484632" cy="978408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A10D-7F35-4B60-8195-0A239C6E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reconfigurations for e-gap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E307F8-4931-45B8-AF16-435E9D345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250" y="1736521"/>
            <a:ext cx="7004807" cy="4435679"/>
          </a:xfrm>
          <a:prstGeom prst="rect">
            <a:avLst/>
          </a:prstGeom>
        </p:spPr>
      </p:pic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DF55E7B1-AD99-46E3-B7ED-4300ADAF856F}"/>
              </a:ext>
            </a:extLst>
          </p:cNvPr>
          <p:cNvSpPr/>
          <p:nvPr/>
        </p:nvSpPr>
        <p:spPr>
          <a:xfrm>
            <a:off x="2449585" y="3145872"/>
            <a:ext cx="2323751" cy="763398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Before numbers come from the Fall 20</a:t>
            </a:r>
            <a:r>
              <a:rPr lang="en-US" sz="900" baseline="30000" dirty="0"/>
              <a:t>th</a:t>
            </a:r>
            <a:r>
              <a:rPr lang="en-US" sz="900" dirty="0"/>
              <a:t> day after Labor Day Report</a:t>
            </a:r>
          </a:p>
          <a:p>
            <a:pPr algn="ctr"/>
            <a:r>
              <a:rPr lang="en-US" sz="900" dirty="0"/>
              <a:t>(Previous school year)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F29CB57-F3A6-404F-96A1-F0B567AB1455}"/>
              </a:ext>
            </a:extLst>
          </p:cNvPr>
          <p:cNvSpPr/>
          <p:nvPr/>
        </p:nvSpPr>
        <p:spPr>
          <a:xfrm>
            <a:off x="4629701" y="3187800"/>
            <a:ext cx="2036476" cy="710997"/>
          </a:xfrm>
          <a:custGeom>
            <a:avLst/>
            <a:gdLst>
              <a:gd name="connsiteX0" fmla="*/ 328193 w 2036476"/>
              <a:gd name="connsiteY0" fmla="*/ 654358 h 710997"/>
              <a:gd name="connsiteX1" fmla="*/ 118468 w 2036476"/>
              <a:gd name="connsiteY1" fmla="*/ 17 h 710997"/>
              <a:gd name="connsiteX2" fmla="*/ 1938879 w 2036476"/>
              <a:gd name="connsiteY2" fmla="*/ 671136 h 710997"/>
              <a:gd name="connsiteX3" fmla="*/ 1804655 w 2036476"/>
              <a:gd name="connsiteY3" fmla="*/ 637580 h 710997"/>
              <a:gd name="connsiteX4" fmla="*/ 1804655 w 2036476"/>
              <a:gd name="connsiteY4" fmla="*/ 637580 h 71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6476" h="710997">
                <a:moveTo>
                  <a:pt x="328193" y="654358"/>
                </a:moveTo>
                <a:cubicBezTo>
                  <a:pt x="89106" y="325789"/>
                  <a:pt x="-149980" y="-2779"/>
                  <a:pt x="118468" y="17"/>
                </a:cubicBezTo>
                <a:cubicBezTo>
                  <a:pt x="386916" y="2813"/>
                  <a:pt x="1657848" y="564876"/>
                  <a:pt x="1938879" y="671136"/>
                </a:cubicBezTo>
                <a:cubicBezTo>
                  <a:pt x="2219910" y="777396"/>
                  <a:pt x="1804655" y="637580"/>
                  <a:pt x="1804655" y="637580"/>
                </a:cubicBezTo>
                <a:lnTo>
                  <a:pt x="1804655" y="6375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DE209C5-C72C-4DDD-B6C4-19212B39EA62}"/>
              </a:ext>
            </a:extLst>
          </p:cNvPr>
          <p:cNvSpPr/>
          <p:nvPr/>
        </p:nvSpPr>
        <p:spPr>
          <a:xfrm>
            <a:off x="5304393" y="3222866"/>
            <a:ext cx="1825989" cy="731494"/>
          </a:xfrm>
          <a:custGeom>
            <a:avLst/>
            <a:gdLst>
              <a:gd name="connsiteX0" fmla="*/ 131413 w 1825989"/>
              <a:gd name="connsiteY0" fmla="*/ 572103 h 731494"/>
              <a:gd name="connsiteX1" fmla="*/ 173358 w 1825989"/>
              <a:gd name="connsiteY1" fmla="*/ 1651 h 731494"/>
              <a:gd name="connsiteX2" fmla="*/ 1825989 w 1825989"/>
              <a:gd name="connsiteY2" fmla="*/ 731494 h 7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5989" h="731494">
                <a:moveTo>
                  <a:pt x="131413" y="572103"/>
                </a:moveTo>
                <a:cubicBezTo>
                  <a:pt x="11171" y="273594"/>
                  <a:pt x="-109071" y="-24914"/>
                  <a:pt x="173358" y="1651"/>
                </a:cubicBezTo>
                <a:cubicBezTo>
                  <a:pt x="455787" y="28216"/>
                  <a:pt x="1551949" y="611252"/>
                  <a:pt x="1825989" y="7314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Snipped 7">
            <a:extLst>
              <a:ext uri="{FF2B5EF4-FFF2-40B4-BE49-F238E27FC236}">
                <a16:creationId xmlns:a16="http://schemas.microsoft.com/office/drawing/2014/main" id="{37F668C1-BE78-48EB-9ACC-4B74485ED4EA}"/>
              </a:ext>
            </a:extLst>
          </p:cNvPr>
          <p:cNvSpPr/>
          <p:nvPr/>
        </p:nvSpPr>
        <p:spPr>
          <a:xfrm>
            <a:off x="6954473" y="3038882"/>
            <a:ext cx="2248250" cy="710997"/>
          </a:xfrm>
          <a:prstGeom prst="snip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After numbers should be loaded  into e-Gap once grade spans have been adjusted </a:t>
            </a:r>
          </a:p>
        </p:txBody>
      </p:sp>
    </p:spTree>
    <p:extLst>
      <p:ext uri="{BB962C8B-B14F-4D97-AF65-F5344CB8AC3E}">
        <p14:creationId xmlns:p14="http://schemas.microsoft.com/office/powerpoint/2010/main" val="2768291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school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977805"/>
            <a:ext cx="10058400" cy="2959331"/>
          </a:xfrm>
        </p:spPr>
      </p:pic>
      <p:sp>
        <p:nvSpPr>
          <p:cNvPr id="5" name="TextBox 4"/>
          <p:cNvSpPr txBox="1"/>
          <p:nvPr/>
        </p:nvSpPr>
        <p:spPr>
          <a:xfrm>
            <a:off x="1138844" y="1903615"/>
            <a:ext cx="985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Amount for private schools should be coded to Function Code 9200, Cost Center 9400 range and Program Code 4900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751513" y="4979324"/>
            <a:ext cx="7631084" cy="20781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FTE’s (Full Time Equivalent)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/>
              <a:t>Personnel – Total bodies filling the positions</a:t>
            </a:r>
          </a:p>
          <a:p>
            <a:r>
              <a:rPr lang="en-US" sz="1800" dirty="0"/>
              <a:t>FTE’s – percent of time that 1 person is working. **A person working 3 months of the 12 month year would be 0.25 FTE’s. </a:t>
            </a:r>
          </a:p>
          <a:p>
            <a:r>
              <a:rPr lang="en-US" sz="1800" dirty="0"/>
              <a:t>All federal FTE’s must be programmatically approved.  At year end if you have salaries paid from federal funds that are not in e-Gap you must revise e-Gap to get them approved.</a:t>
            </a:r>
          </a:p>
          <a:p>
            <a:r>
              <a:rPr lang="en-US" sz="1800" dirty="0"/>
              <a:t>FTE’s can exceed insurance in file with explanation of Retired/PT staff not receiving benefits.</a:t>
            </a:r>
          </a:p>
          <a:p>
            <a:r>
              <a:rPr lang="en-US" sz="1800" dirty="0"/>
              <a:t>Insurance FTE’s should never exceed FTE’s listed in e-Gap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87" y="1596044"/>
            <a:ext cx="5140527" cy="4576156"/>
          </a:xfrm>
        </p:spPr>
      </p:pic>
    </p:spTree>
    <p:extLst>
      <p:ext uri="{BB962C8B-B14F-4D97-AF65-F5344CB8AC3E}">
        <p14:creationId xmlns:p14="http://schemas.microsoft.com/office/powerpoint/2010/main" val="74458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Migrant – 4115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1642187"/>
            <a:ext cx="9423919" cy="48892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51918" y="1903445"/>
            <a:ext cx="3629609" cy="139026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FTE’s and allowable activities to the right are coded correctly.</a:t>
            </a:r>
          </a:p>
        </p:txBody>
      </p:sp>
    </p:spTree>
    <p:extLst>
      <p:ext uri="{BB962C8B-B14F-4D97-AF65-F5344CB8AC3E}">
        <p14:creationId xmlns:p14="http://schemas.microsoft.com/office/powerpoint/2010/main" val="378218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N&amp;D - 4116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334" y="1707502"/>
            <a:ext cx="9989913" cy="490790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739951" y="802433"/>
            <a:ext cx="5766318" cy="11010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Verify FTE’s and coding of activities described below.  All Expenditures must use program code 1810 and there can be 0% administrative expenditures.</a:t>
            </a:r>
          </a:p>
        </p:txBody>
      </p:sp>
    </p:spTree>
    <p:extLst>
      <p:ext uri="{BB962C8B-B14F-4D97-AF65-F5344CB8AC3E}">
        <p14:creationId xmlns:p14="http://schemas.microsoft.com/office/powerpoint/2010/main" val="703959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– School Improvement - 4120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62" y="1539551"/>
            <a:ext cx="10195186" cy="5122506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7240554" y="2313992"/>
            <a:ext cx="2416629" cy="1390261"/>
          </a:xfrm>
          <a:prstGeom prst="snip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FTE’s and allowable activities to the right are coded correctly.</a:t>
            </a:r>
          </a:p>
        </p:txBody>
      </p:sp>
    </p:spTree>
    <p:extLst>
      <p:ext uri="{BB962C8B-B14F-4D97-AF65-F5344CB8AC3E}">
        <p14:creationId xmlns:p14="http://schemas.microsoft.com/office/powerpoint/2010/main" val="276765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- 4130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42" y="1474237"/>
            <a:ext cx="10898154" cy="49452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167573" y="484632"/>
            <a:ext cx="6232849" cy="9423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FTE’s and coding of activities described below to include any private school activities.</a:t>
            </a:r>
          </a:p>
        </p:txBody>
      </p:sp>
    </p:spTree>
    <p:extLst>
      <p:ext uri="{BB962C8B-B14F-4D97-AF65-F5344CB8AC3E}">
        <p14:creationId xmlns:p14="http://schemas.microsoft.com/office/powerpoint/2010/main" val="279271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 - 4150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417" y="1539551"/>
            <a:ext cx="10916816" cy="4870580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5663682" y="625152"/>
            <a:ext cx="6111551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Verify FTE’s and coding of activities described below to include any private school activities.  Administrative limitation is 2%.  If required to use portion on Immigrant students, identify expenditures with special use 0073.</a:t>
            </a:r>
          </a:p>
        </p:txBody>
      </p:sp>
    </p:spTree>
    <p:extLst>
      <p:ext uri="{BB962C8B-B14F-4D97-AF65-F5344CB8AC3E}">
        <p14:creationId xmlns:p14="http://schemas.microsoft.com/office/powerpoint/2010/main" val="85594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V-B - 4180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1716834"/>
            <a:ext cx="10058400" cy="4711958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5038531" y="4320073"/>
            <a:ext cx="3498979" cy="1642188"/>
          </a:xfrm>
          <a:prstGeom prst="flowChartAlternateProces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FTE’s and coding of estimated costs of Rural Funds listed to the right.</a:t>
            </a:r>
          </a:p>
        </p:txBody>
      </p:sp>
    </p:spTree>
    <p:extLst>
      <p:ext uri="{BB962C8B-B14F-4D97-AF65-F5344CB8AC3E}">
        <p14:creationId xmlns:p14="http://schemas.microsoft.com/office/powerpoint/2010/main" val="62633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IV 21</a:t>
            </a:r>
            <a:r>
              <a:rPr lang="en-US" baseline="30000" dirty="0"/>
              <a:t>st</a:t>
            </a:r>
            <a:r>
              <a:rPr lang="en-US" dirty="0"/>
              <a:t> Century - 4161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6997" y="1631383"/>
            <a:ext cx="5082011" cy="5007531"/>
          </a:xfrm>
          <a:prstGeom prst="rect">
            <a:avLst/>
          </a:prstGeom>
        </p:spPr>
      </p:pic>
      <p:pic>
        <p:nvPicPr>
          <p:cNvPr id="2051" name="Picture 1" descr="eG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7" y="1757529"/>
            <a:ext cx="5118791" cy="475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04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4161 Continued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469" y="1688841"/>
            <a:ext cx="8481527" cy="448335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68785" y="399011"/>
            <a:ext cx="5827222" cy="112221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Function code 9130 because non-regular day.  If teacher hired just for program use object code 134.  If current contract teacher with additional duties use object code 199.  Professional Development limited to 5% of CURRENT allocation and uses function code 2215.  Transportation limited to 25% of current allocation and uses transportation function/program codes.  Administrative expenditures limited to 20% of current allocation and uses a 6000 range function code.</a:t>
            </a:r>
          </a:p>
        </p:txBody>
      </p:sp>
    </p:spTree>
    <p:extLst>
      <p:ext uri="{BB962C8B-B14F-4D97-AF65-F5344CB8AC3E}">
        <p14:creationId xmlns:p14="http://schemas.microsoft.com/office/powerpoint/2010/main" val="269912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C4B9-95DA-413E-9C03-A858B2246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Reconfigurations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46DC-632B-4C79-ADD9-248AA4F701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is VERY important for you to verify your Enrollment and Free/Reduced Numbers that were uploaded on the 20</a:t>
            </a:r>
            <a:r>
              <a:rPr lang="en-US" baseline="30000" dirty="0"/>
              <a:t>th</a:t>
            </a:r>
            <a:r>
              <a:rPr lang="en-US" dirty="0"/>
              <a:t> day after Labor Day because those numbers are where the numbers on the Title I Building Eligibility Page for rank order come from.</a:t>
            </a:r>
          </a:p>
          <a:p>
            <a:r>
              <a:rPr lang="en-US" dirty="0"/>
              <a:t>If a discrepancy is detected please contact the SDE that day.  Don’t wait until the following summer when the numbers are loaded into e-Gap.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6BB3B-4DA8-4172-8CB8-CE78DA6C56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should be able to pull the enrollment reports from our website.  </a:t>
            </a:r>
          </a:p>
          <a:p>
            <a:r>
              <a:rPr lang="en-US" dirty="0"/>
              <a:t>The Following reports are used when moving students from 1 school to another:</a:t>
            </a:r>
          </a:p>
          <a:p>
            <a:pPr lvl="1"/>
            <a:r>
              <a:rPr lang="en-US" dirty="0"/>
              <a:t>Enrollment By System, School, Sex and Race Report because it lists enrollment numbers by grade.</a:t>
            </a:r>
          </a:p>
          <a:p>
            <a:pPr lvl="1"/>
            <a:r>
              <a:rPr lang="en-US" dirty="0"/>
              <a:t>Free and Reduced By Grade which breaks down the number of students per grade receiving a free or reduced lunch.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 - 4195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782147"/>
            <a:ext cx="9517224" cy="4795935"/>
          </a:xfrm>
          <a:prstGeom prst="rect">
            <a:avLst/>
          </a:prstGeom>
        </p:spPr>
      </p:pic>
      <p:sp>
        <p:nvSpPr>
          <p:cNvPr id="3" name="Regular Pentagon 2"/>
          <p:cNvSpPr/>
          <p:nvPr/>
        </p:nvSpPr>
        <p:spPr>
          <a:xfrm>
            <a:off x="6616931" y="374073"/>
            <a:ext cx="2618509" cy="1596043"/>
          </a:xfrm>
          <a:prstGeom prst="pentag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Verify FTE’s and coding for estimated costs below.</a:t>
            </a:r>
          </a:p>
        </p:txBody>
      </p:sp>
    </p:spTree>
    <p:extLst>
      <p:ext uri="{BB962C8B-B14F-4D97-AF65-F5344CB8AC3E}">
        <p14:creationId xmlns:p14="http://schemas.microsoft.com/office/powerpoint/2010/main" val="144454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415" y="399011"/>
            <a:ext cx="1028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ACCOUNTING REPORTS IN AIM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8720" y="1620982"/>
            <a:ext cx="95263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Accounting file E-Gap Budget Grid – Mirrors Budget Grid in </a:t>
            </a:r>
            <a:r>
              <a:rPr lang="en-US" sz="3200"/>
              <a:t>e-Gap application </a:t>
            </a:r>
            <a:r>
              <a:rPr lang="en-US" sz="3200" dirty="0"/>
              <a:t>for all fund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Fund Source Financial – shows Budget vs. Actual expenditures to determine when amendments are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Indirect Cost Earned vs. Budgeted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Indirect Cost Earned vs. Collected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Indirect Cost Rates</a:t>
            </a:r>
          </a:p>
        </p:txBody>
      </p:sp>
    </p:spTree>
    <p:extLst>
      <p:ext uri="{BB962C8B-B14F-4D97-AF65-F5344CB8AC3E}">
        <p14:creationId xmlns:p14="http://schemas.microsoft.com/office/powerpoint/2010/main" val="4084360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E-Gap Grids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E-Gap Grid from Application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E-Gap Grid from accounting upload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11551" y="2743200"/>
            <a:ext cx="4862371" cy="3292475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3853" y="2688337"/>
            <a:ext cx="5320685" cy="3347338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6503437" y="3228392"/>
            <a:ext cx="821094" cy="4571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/>
          <p:cNvSpPr/>
          <p:nvPr/>
        </p:nvSpPr>
        <p:spPr>
          <a:xfrm>
            <a:off x="5821680" y="737118"/>
            <a:ext cx="4833879" cy="1311138"/>
          </a:xfrm>
          <a:prstGeom prst="snip2Same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are verified for every federal fund source in e-Gap.</a:t>
            </a:r>
          </a:p>
        </p:txBody>
      </p:sp>
    </p:spTree>
    <p:extLst>
      <p:ext uri="{BB962C8B-B14F-4D97-AF65-F5344CB8AC3E}">
        <p14:creationId xmlns:p14="http://schemas.microsoft.com/office/powerpoint/2010/main" val="92434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Source Financial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449" y="1632857"/>
            <a:ext cx="9451909" cy="4795935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793102" y="2304661"/>
            <a:ext cx="2146041" cy="270588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Cost Earned vs. Budgeted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649" y="1614196"/>
            <a:ext cx="10338318" cy="487058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1268963" y="2258008"/>
            <a:ext cx="2015413" cy="242596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76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ALLOCATIONS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FEDERAL ALLOCATIONS ARE LOADED INTO E-GAP ONCE THEY ARE EMAILED TO LEA’S</a:t>
            </a:r>
          </a:p>
          <a:p>
            <a:r>
              <a:rPr lang="en-US" dirty="0"/>
              <a:t>E-GAP APPLICATION MUST BE FINAL APPROVED BY FEDERAL PROGRAMS</a:t>
            </a:r>
          </a:p>
          <a:p>
            <a:r>
              <a:rPr lang="en-US" dirty="0"/>
              <a:t>APPROVAL OF APPLICATION LOADS ALLOCATION INTO ES-2 SO FUNDS MAY BE REQUESTED</a:t>
            </a:r>
          </a:p>
          <a:p>
            <a:r>
              <a:rPr lang="en-US" dirty="0"/>
              <a:t>EXCEPTION IS COMPETITIVE FUNDS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ALLOCATIONS FOR COMPETITIVE FUNDS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LEA APPLIES FOR FUNDS</a:t>
            </a:r>
          </a:p>
          <a:p>
            <a:r>
              <a:rPr lang="en-US" dirty="0"/>
              <a:t>FEDERAL PROGRAM APPROVES FUNDS AND DETERMINES ALLOCATION</a:t>
            </a:r>
          </a:p>
          <a:p>
            <a:r>
              <a:rPr lang="en-US" dirty="0"/>
              <a:t>E-GAP RETURNED TO LEA TO BUDGET THE AMOUNT ALLOCATED</a:t>
            </a:r>
          </a:p>
          <a:p>
            <a:r>
              <a:rPr lang="en-US" dirty="0"/>
              <a:t>APPLICATION GETS SPECIALIST APPROVED BY FEDERAL PROGRAMS</a:t>
            </a:r>
          </a:p>
          <a:p>
            <a:r>
              <a:rPr lang="en-US" dirty="0"/>
              <a:t>FEDERAL PROGRAMS SUBMITS SCORING FILE TO LEA ACCOUNTING TO LOAD</a:t>
            </a:r>
          </a:p>
          <a:p>
            <a:r>
              <a:rPr lang="en-US" dirty="0"/>
              <a:t>ONCE SCORING FILE IS LOADED APPLICATION MUST MOVE TO REVIEWED STATUS TO LOAD INTO ES-2</a:t>
            </a:r>
          </a:p>
        </p:txBody>
      </p:sp>
    </p:spTree>
    <p:extLst>
      <p:ext uri="{BB962C8B-B14F-4D97-AF65-F5344CB8AC3E}">
        <p14:creationId xmlns:p14="http://schemas.microsoft.com/office/powerpoint/2010/main" val="353316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CARRYOVER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FINANCIAL STATEMENT APPROVAL</a:t>
            </a:r>
          </a:p>
          <a:p>
            <a:r>
              <a:rPr lang="en-US" dirty="0"/>
              <a:t>FINAL EXPENDITURE REPORT APPROVAL IN E-GAP LOADS CARRYOVER TO APPLICATION</a:t>
            </a:r>
          </a:p>
          <a:p>
            <a:r>
              <a:rPr lang="en-US" dirty="0"/>
              <a:t>APPLICATION APPROVED WITH CARRYOVER FUNDS MOVES FUNDS TO ES-2</a:t>
            </a:r>
          </a:p>
          <a:p>
            <a:r>
              <a:rPr lang="en-US" dirty="0"/>
              <a:t>SYSTEMWIDE BUDGET AMENDMENT MUST BE APPROVED FOR YOU TO RECEIVE CARRYOVER FUNDS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81" y="1752600"/>
            <a:ext cx="3362278" cy="3748881"/>
          </a:xfrm>
        </p:spPr>
      </p:pic>
    </p:spTree>
    <p:extLst>
      <p:ext uri="{BB962C8B-B14F-4D97-AF65-F5344CB8AC3E}">
        <p14:creationId xmlns:p14="http://schemas.microsoft.com/office/powerpoint/2010/main" val="56204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E-GAP – NEW USER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SUPERINTENDENT IS SET UP BY SDE</a:t>
            </a:r>
          </a:p>
          <a:p>
            <a:r>
              <a:rPr lang="en-US" dirty="0"/>
              <a:t>SUPERINTENDENT OR HIS/HER DESIGNEE SETS UP EVERYONE ELSE</a:t>
            </a:r>
          </a:p>
          <a:p>
            <a:r>
              <a:rPr lang="en-US" dirty="0"/>
              <a:t>SDE CAN SET UP ANYONE IF EMAILED BY SUPERINTENDENT</a:t>
            </a:r>
          </a:p>
          <a:p>
            <a:r>
              <a:rPr lang="en-US" dirty="0"/>
              <a:t>SDE NEEDS EMAIL ADDRESS, PHONE NUMBER, ROLES REQUIRED TO SET A USER UP</a:t>
            </a:r>
          </a:p>
          <a:p>
            <a:r>
              <a:rPr lang="en-US" sz="1400" b="1" dirty="0"/>
              <a:t>NOTE: IF USER HAS USERNAME, ONLY CHANGE PERSONAL INFORMATION AND ROLES – DO NOT CREATE NEW USER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FA323B-B9EF-4855-8A28-7AFC62490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4101" y="1439862"/>
            <a:ext cx="3978275" cy="3978275"/>
          </a:xfrm>
        </p:spPr>
      </p:pic>
    </p:spTree>
    <p:extLst>
      <p:ext uri="{BB962C8B-B14F-4D97-AF65-F5344CB8AC3E}">
        <p14:creationId xmlns:p14="http://schemas.microsoft.com/office/powerpoint/2010/main" val="1815140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334-694-4628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ljohnston@alsde.edu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612D61-E754-47B5-B2B2-F11CE80BC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643" y="521166"/>
            <a:ext cx="6978798" cy="5815668"/>
          </a:xfrm>
        </p:spPr>
      </p:pic>
    </p:spTree>
    <p:extLst>
      <p:ext uri="{BB962C8B-B14F-4D97-AF65-F5344CB8AC3E}">
        <p14:creationId xmlns:p14="http://schemas.microsoft.com/office/powerpoint/2010/main" val="349251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6EF227-E2EA-4E83-A318-722B4C4D1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1427059"/>
            <a:ext cx="10070123" cy="530589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506997-1029-40DD-BCF5-395AE3A3F91F}"/>
              </a:ext>
            </a:extLst>
          </p:cNvPr>
          <p:cNvSpPr txBox="1"/>
          <p:nvPr/>
        </p:nvSpPr>
        <p:spPr>
          <a:xfrm>
            <a:off x="774915" y="782664"/>
            <a:ext cx="4451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Browsers for eGAP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F97307-0E85-4B45-AC69-BFD52A7D59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76677" y="211217"/>
            <a:ext cx="2725801" cy="177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752" y="685894"/>
            <a:ext cx="9700526" cy="747490"/>
          </a:xfrm>
        </p:spPr>
        <p:txBody>
          <a:bodyPr>
            <a:noAutofit/>
          </a:bodyPr>
          <a:lstStyle/>
          <a:p>
            <a:r>
              <a:rPr lang="en-US" sz="6000" b="1" dirty="0"/>
              <a:t>Administrative Costs Reminder: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752" y="2394484"/>
            <a:ext cx="6846597" cy="3777622"/>
          </a:xfrm>
        </p:spPr>
        <p:txBody>
          <a:bodyPr>
            <a:normAutofit/>
          </a:bodyPr>
          <a:lstStyle/>
          <a:p>
            <a:r>
              <a:rPr lang="en-US" sz="2800" b="1" dirty="0"/>
              <a:t>Title I</a:t>
            </a:r>
            <a:r>
              <a:rPr lang="en-US" sz="2800" dirty="0"/>
              <a:t>	Cap of 15% </a:t>
            </a:r>
          </a:p>
          <a:p>
            <a:pPr marL="1671400" lvl="6" indent="0">
              <a:buNone/>
            </a:pPr>
            <a:r>
              <a:rPr lang="en-US" sz="2800" dirty="0"/>
              <a:t>	(Admin plus Indirect Costs)</a:t>
            </a:r>
          </a:p>
          <a:p>
            <a:r>
              <a:rPr lang="en-US" sz="2800" b="1" dirty="0"/>
              <a:t>Title II</a:t>
            </a:r>
            <a:r>
              <a:rPr lang="en-US" sz="2800" dirty="0"/>
              <a:t>	Cap of 5%</a:t>
            </a:r>
          </a:p>
          <a:p>
            <a:r>
              <a:rPr lang="en-US" sz="2800" b="1" dirty="0"/>
              <a:t>Title III</a:t>
            </a:r>
            <a:r>
              <a:rPr lang="en-US" sz="2800" dirty="0"/>
              <a:t>	Cap of 2%</a:t>
            </a:r>
          </a:p>
          <a:p>
            <a:r>
              <a:rPr lang="en-US" sz="2800" b="1" dirty="0"/>
              <a:t>Title V</a:t>
            </a:r>
            <a:r>
              <a:rPr lang="en-US" sz="2800" dirty="0"/>
              <a:t>	Cap of 5%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D8A71-D61A-499F-98DE-B468464E4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2756" y="4031183"/>
            <a:ext cx="1865376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39" y="70340"/>
            <a:ext cx="8213970" cy="429243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2BA64D-2801-4C06-A86F-32DDCA70952C}"/>
              </a:ext>
            </a:extLst>
          </p:cNvPr>
          <p:cNvSpPr txBox="1"/>
          <p:nvPr/>
        </p:nvSpPr>
        <p:spPr>
          <a:xfrm>
            <a:off x="319630" y="3329303"/>
            <a:ext cx="7589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Capitalized equipment purchases should meet the following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Retains its original shape and appearance with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normal conditions is expected to serve its intended purpose for longer than one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non-expendable; that is, if the item is damaged or some of its parts are worn, it is feasible to repair</a:t>
            </a:r>
          </a:p>
          <a:p>
            <a:r>
              <a:rPr lang="en-US" dirty="0"/>
              <a:t>      the item than replace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 </a:t>
            </a:r>
            <a:r>
              <a:rPr lang="en-US" b="1" u="sng" dirty="0"/>
              <a:t>unit cost of $5,000.00 </a:t>
            </a:r>
            <a:r>
              <a:rPr lang="en-US" dirty="0"/>
              <a:t>or more.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B2020E-2017-4EF1-B3F7-37244A09A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8817" y="2054449"/>
            <a:ext cx="2657028" cy="2308324"/>
          </a:xfrm>
          <a:prstGeom prst="rect">
            <a:avLst/>
          </a:prstGeom>
        </p:spPr>
      </p:pic>
      <p:pic>
        <p:nvPicPr>
          <p:cNvPr id="23" name="Picture 22" descr="My Two Blessings: Sunday Salon">
            <a:extLst>
              <a:ext uri="{FF2B5EF4-FFF2-40B4-BE49-F238E27FC236}">
                <a16:creationId xmlns:a16="http://schemas.microsoft.com/office/drawing/2014/main" id="{62D2F719-9323-4E90-B20A-0B258FB85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292" y="70339"/>
            <a:ext cx="2516553" cy="1860061"/>
          </a:xfrm>
          <a:prstGeom prst="rect">
            <a:avLst/>
          </a:prstGeom>
        </p:spPr>
      </p:pic>
      <p:pic>
        <p:nvPicPr>
          <p:cNvPr id="24" name="Content Placeholder 8">
            <a:extLst>
              <a:ext uri="{FF2B5EF4-FFF2-40B4-BE49-F238E27FC236}">
                <a16:creationId xmlns:a16="http://schemas.microsoft.com/office/drawing/2014/main" id="{727B2F3C-FD5D-4915-9BE6-F727E8F58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60318" y="4483464"/>
            <a:ext cx="1774500" cy="22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set asides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" t="1" r="-1373" b="1095"/>
          <a:stretch/>
        </p:blipFill>
        <p:spPr>
          <a:xfrm>
            <a:off x="-16625" y="-16625"/>
            <a:ext cx="8587047" cy="67582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year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Coded to pooled cost center (except parent and family engagement coded to local schools)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Coding for set asides reviewed by LEA Accounting is listed in the 2018 Budget Desk review located on the states website. (www.alsde.edu&gt;Sections&gt;LEA Accounting&gt;Budget Submission)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 for public school choice and foster care should use transportation function/program code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3331" y="241070"/>
            <a:ext cx="2053244" cy="3241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Function Code 6XXX</a:t>
            </a:r>
          </a:p>
          <a:p>
            <a:pPr algn="ctr"/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73331" y="623456"/>
            <a:ext cx="2053244" cy="332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Function Code 6910; Object code 910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7651" y="1014155"/>
            <a:ext cx="1778924" cy="299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Function code 2215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5389" y="1371602"/>
            <a:ext cx="1487978" cy="2992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1850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5389" y="1729050"/>
            <a:ext cx="1487978" cy="2909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1890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45425" y="3553689"/>
            <a:ext cx="1729048" cy="2826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1815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5389" y="3212870"/>
            <a:ext cx="2053244" cy="28678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1750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14153" y="2119746"/>
            <a:ext cx="1654232" cy="3034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1851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78923" y="2506288"/>
            <a:ext cx="1862051" cy="3200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Function Code 2190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5388" y="2863734"/>
            <a:ext cx="1637607" cy="2867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Program code 1852</a:t>
            </a:r>
          </a:p>
        </p:txBody>
      </p:sp>
      <p:sp>
        <p:nvSpPr>
          <p:cNvPr id="16" name="Oval 15"/>
          <p:cNvSpPr/>
          <p:nvPr/>
        </p:nvSpPr>
        <p:spPr>
          <a:xfrm>
            <a:off x="4031672" y="2261063"/>
            <a:ext cx="2277687" cy="7564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90% coded to local school cost center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10% coded to pooled cost center</a:t>
            </a:r>
          </a:p>
        </p:txBody>
      </p:sp>
      <p:cxnSp>
        <p:nvCxnSpPr>
          <p:cNvPr id="18" name="Elbow Connector 17"/>
          <p:cNvCxnSpPr/>
          <p:nvPr/>
        </p:nvCxnSpPr>
        <p:spPr>
          <a:xfrm>
            <a:off x="3699164" y="2601884"/>
            <a:ext cx="332508" cy="141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32167" y="6192982"/>
            <a:ext cx="247719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This amount should tie back to the PPA Page Column G</a:t>
            </a:r>
          </a:p>
        </p:txBody>
      </p:sp>
      <p:sp>
        <p:nvSpPr>
          <p:cNvPr id="3" name="Right Brace 2"/>
          <p:cNvSpPr/>
          <p:nvPr/>
        </p:nvSpPr>
        <p:spPr>
          <a:xfrm>
            <a:off x="1271847" y="4231178"/>
            <a:ext cx="274320" cy="6483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79171" y="4480560"/>
            <a:ext cx="3250276" cy="39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Use transportation function and program codes</a:t>
            </a:r>
          </a:p>
        </p:txBody>
      </p:sp>
    </p:spTree>
    <p:extLst>
      <p:ext uri="{BB962C8B-B14F-4D97-AF65-F5344CB8AC3E}">
        <p14:creationId xmlns:p14="http://schemas.microsoft.com/office/powerpoint/2010/main" val="2587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Parent and Family Engagement Validations in </a:t>
            </a:r>
            <a:r>
              <a:rPr lang="en-US" dirty="0" err="1"/>
              <a:t>egap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2630"/>
            <a:ext cx="8254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Four validations that are set up for Title I-A regarding the Parent and Family Engagement set aside: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Set Asides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district receives at least $500,000 in allocation, the Parent and Family Engagement set aside amount can’t be less than 1% of the Title I-A allocation.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Parent and Family Engagement set aside amount needs to be equal to the total amount budgeted towards in the 90% portion (on the School Allocation PPA List page) + the total amount budgeted towards District Parent and Family Engagement Activities (on the Schoolwide and Targeted Assistance Budget Details pages).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School Allocation PPA List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district receives at least $500,000 in allocation, the total amount budgeted towards the 90% portion can’t be less than 90% of 1% of the allocation.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Schoolwide/Targeted Assistance Budget Details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district receives at least $500,000 in allocation, the total amount budgeted towards District Parent and Family Engagement Activities can’t be less than 10% of 1% of the allocation.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3" name="Picture 2" descr="reading-night-family | Clipart Panda - Free Clipart Imag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2593053"/>
            <a:ext cx="3285577" cy="313493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5434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eGap</a:t>
            </a:r>
          </a:p>
        </p:txBody>
      </p:sp>
      <p:pic>
        <p:nvPicPr>
          <p:cNvPr id="5" name="Picture Placeholder 4" descr="eGap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864230" cy="6949440"/>
          </a:xfrm>
        </p:spPr>
      </p:pic>
      <p:sp>
        <p:nvSpPr>
          <p:cNvPr id="4" name="Right Arrow 3"/>
          <p:cNvSpPr/>
          <p:nvPr/>
        </p:nvSpPr>
        <p:spPr>
          <a:xfrm rot="10800000">
            <a:off x="9582411" y="4736093"/>
            <a:ext cx="1636973" cy="38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7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912</TotalTime>
  <Words>1457</Words>
  <Application>Microsoft Office PowerPoint</Application>
  <PresentationFormat>Widescreen</PresentationFormat>
  <Paragraphs>176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Rockwell</vt:lpstr>
      <vt:lpstr>Rockwell Condensed</vt:lpstr>
      <vt:lpstr>Times New Roman</vt:lpstr>
      <vt:lpstr>Wingdings</vt:lpstr>
      <vt:lpstr>Wood Type</vt:lpstr>
      <vt:lpstr>E-gap and lea accounting</vt:lpstr>
      <vt:lpstr>School reconfigurations for e-gap</vt:lpstr>
      <vt:lpstr>Reconfigurations cont.</vt:lpstr>
      <vt:lpstr>PowerPoint Presentation</vt:lpstr>
      <vt:lpstr>Administrative Costs Reminder:</vt:lpstr>
      <vt:lpstr>PowerPoint Presentation</vt:lpstr>
      <vt:lpstr>Title I set asides</vt:lpstr>
      <vt:lpstr>Parent and Family Engagement Validations in egap</vt:lpstr>
      <vt:lpstr>eGap</vt:lpstr>
      <vt:lpstr>PowerPoint Presentation</vt:lpstr>
      <vt:lpstr>PowerPoint Presentation</vt:lpstr>
      <vt:lpstr>eGap</vt:lpstr>
      <vt:lpstr>eGAP Reminder:</vt:lpstr>
      <vt:lpstr> Does the ESEA require an LEA to reserve Title I funds under section   1113(c)(3) if all schools in the LEA are Title I schools?   Homeless set asides</vt:lpstr>
      <vt:lpstr>Allocation and carryover</vt:lpstr>
      <vt:lpstr>Carryover Notes</vt:lpstr>
      <vt:lpstr>PowerPoint Presentation</vt:lpstr>
      <vt:lpstr>Ppa page</vt:lpstr>
      <vt:lpstr>Private school allocations</vt:lpstr>
      <vt:lpstr>Private school cont.</vt:lpstr>
      <vt:lpstr>FTE’s (Full Time Equivalent)</vt:lpstr>
      <vt:lpstr>Migrant – 4115</vt:lpstr>
      <vt:lpstr>N&amp;D - 4116</vt:lpstr>
      <vt:lpstr>Title I – School Improvement - 4120</vt:lpstr>
      <vt:lpstr>Title II - 4130</vt:lpstr>
      <vt:lpstr>Title III - 4150</vt:lpstr>
      <vt:lpstr>Title V-B - 4180</vt:lpstr>
      <vt:lpstr>Title IV 21st Century - 4161</vt:lpstr>
      <vt:lpstr>4161 Continued</vt:lpstr>
      <vt:lpstr>Homeless - 4195</vt:lpstr>
      <vt:lpstr>PowerPoint Presentation</vt:lpstr>
      <vt:lpstr>E-Gap Grids</vt:lpstr>
      <vt:lpstr>Fund Source Financial</vt:lpstr>
      <vt:lpstr>Indirect Cost Earned vs. Budgeted</vt:lpstr>
      <vt:lpstr>ALLOCATION PROCESS</vt:lpstr>
      <vt:lpstr>CARRYOVER ALLOCATIONS</vt:lpstr>
      <vt:lpstr>E-GAP – NEW USER SET UP</vt:lpstr>
      <vt:lpstr>334-694-4628</vt:lpstr>
    </vt:vector>
  </TitlesOfParts>
  <Company>ALSDE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E-gap and lea accounting</dc:title>
  <dc:creator>Johnston Leah</dc:creator>
  <cp:lastModifiedBy>Barnes Sherlisa</cp:lastModifiedBy>
  <cp:revision>84</cp:revision>
  <cp:lastPrinted>2018-03-06T19:23:08Z</cp:lastPrinted>
  <dcterms:created xsi:type="dcterms:W3CDTF">2017-08-30T19:20:20Z</dcterms:created>
  <dcterms:modified xsi:type="dcterms:W3CDTF">2019-09-11T16:17:43Z</dcterms:modified>
</cp:coreProperties>
</file>