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8"/>
  </p:notesMasterIdLst>
  <p:sldIdLst>
    <p:sldId id="256" r:id="rId2"/>
    <p:sldId id="309" r:id="rId3"/>
    <p:sldId id="316" r:id="rId4"/>
    <p:sldId id="257" r:id="rId5"/>
    <p:sldId id="305" r:id="rId6"/>
    <p:sldId id="258" r:id="rId7"/>
    <p:sldId id="310" r:id="rId8"/>
    <p:sldId id="259" r:id="rId9"/>
    <p:sldId id="260" r:id="rId10"/>
    <p:sldId id="261" r:id="rId11"/>
    <p:sldId id="262" r:id="rId12"/>
    <p:sldId id="263" r:id="rId13"/>
    <p:sldId id="313" r:id="rId14"/>
    <p:sldId id="314" r:id="rId15"/>
    <p:sldId id="315" r:id="rId16"/>
    <p:sldId id="312" r:id="rId17"/>
    <p:sldId id="264" r:id="rId18"/>
    <p:sldId id="265" r:id="rId19"/>
    <p:sldId id="266" r:id="rId20"/>
    <p:sldId id="267" r:id="rId21"/>
    <p:sldId id="268" r:id="rId22"/>
    <p:sldId id="306" r:id="rId23"/>
    <p:sldId id="269" r:id="rId24"/>
    <p:sldId id="270" r:id="rId25"/>
    <p:sldId id="271" r:id="rId26"/>
    <p:sldId id="272" r:id="rId27"/>
    <p:sldId id="273" r:id="rId28"/>
    <p:sldId id="274" r:id="rId29"/>
    <p:sldId id="275" r:id="rId30"/>
    <p:sldId id="277" r:id="rId31"/>
    <p:sldId id="278" r:id="rId32"/>
    <p:sldId id="279" r:id="rId33"/>
    <p:sldId id="280" r:id="rId34"/>
    <p:sldId id="281" r:id="rId35"/>
    <p:sldId id="282" r:id="rId36"/>
    <p:sldId id="283" r:id="rId37"/>
    <p:sldId id="284" r:id="rId38"/>
    <p:sldId id="285" r:id="rId39"/>
    <p:sldId id="286" r:id="rId40"/>
    <p:sldId id="287" r:id="rId41"/>
    <p:sldId id="291" r:id="rId42"/>
    <p:sldId id="288" r:id="rId43"/>
    <p:sldId id="289" r:id="rId44"/>
    <p:sldId id="290" r:id="rId45"/>
    <p:sldId id="294" r:id="rId46"/>
    <p:sldId id="293" r:id="rId47"/>
    <p:sldId id="295" r:id="rId48"/>
    <p:sldId id="292" r:id="rId49"/>
    <p:sldId id="296" r:id="rId50"/>
    <p:sldId id="297" r:id="rId51"/>
    <p:sldId id="298" r:id="rId52"/>
    <p:sldId id="302" r:id="rId53"/>
    <p:sldId id="303" r:id="rId54"/>
    <p:sldId id="304" r:id="rId55"/>
    <p:sldId id="317" r:id="rId56"/>
    <p:sldId id="307" r:id="rId5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09" autoAdjust="0"/>
    <p:restoredTop sz="94660"/>
  </p:normalViewPr>
  <p:slideViewPr>
    <p:cSldViewPr snapToGrid="0">
      <p:cViewPr varScale="1">
        <p:scale>
          <a:sx n="61" d="100"/>
          <a:sy n="61" d="100"/>
        </p:scale>
        <p:origin x="10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0C90E27-4DA0-4176-8D2F-FC853A7F000F}" type="datetimeFigureOut">
              <a:rPr lang="en-US" smtClean="0"/>
              <a:t>4/28/2016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AB6991A-F958-4F0C-880D-FD0972244CDB}" type="slidenum">
              <a:rPr lang="en-US" smtClean="0"/>
              <a:t>‹#›</a:t>
            </a:fld>
            <a:endParaRPr lang="en-US"/>
          </a:p>
        </p:txBody>
      </p:sp>
    </p:spTree>
    <p:extLst>
      <p:ext uri="{BB962C8B-B14F-4D97-AF65-F5344CB8AC3E}">
        <p14:creationId xmlns:p14="http://schemas.microsoft.com/office/powerpoint/2010/main" val="234353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1</a:t>
            </a:fld>
            <a:endParaRPr lang="en-US"/>
          </a:p>
        </p:txBody>
      </p:sp>
    </p:spTree>
    <p:extLst>
      <p:ext uri="{BB962C8B-B14F-4D97-AF65-F5344CB8AC3E}">
        <p14:creationId xmlns:p14="http://schemas.microsoft.com/office/powerpoint/2010/main" val="2030521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18</a:t>
            </a:fld>
            <a:endParaRPr lang="en-US"/>
          </a:p>
        </p:txBody>
      </p:sp>
    </p:spTree>
    <p:extLst>
      <p:ext uri="{BB962C8B-B14F-4D97-AF65-F5344CB8AC3E}">
        <p14:creationId xmlns:p14="http://schemas.microsoft.com/office/powerpoint/2010/main" val="2762491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19</a:t>
            </a:fld>
            <a:endParaRPr lang="en-US"/>
          </a:p>
        </p:txBody>
      </p:sp>
    </p:spTree>
    <p:extLst>
      <p:ext uri="{BB962C8B-B14F-4D97-AF65-F5344CB8AC3E}">
        <p14:creationId xmlns:p14="http://schemas.microsoft.com/office/powerpoint/2010/main" val="2128142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20</a:t>
            </a:fld>
            <a:endParaRPr lang="en-US"/>
          </a:p>
        </p:txBody>
      </p:sp>
    </p:spTree>
    <p:extLst>
      <p:ext uri="{BB962C8B-B14F-4D97-AF65-F5344CB8AC3E}">
        <p14:creationId xmlns:p14="http://schemas.microsoft.com/office/powerpoint/2010/main" val="3194197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21</a:t>
            </a:fld>
            <a:endParaRPr lang="en-US"/>
          </a:p>
        </p:txBody>
      </p:sp>
    </p:spTree>
    <p:extLst>
      <p:ext uri="{BB962C8B-B14F-4D97-AF65-F5344CB8AC3E}">
        <p14:creationId xmlns:p14="http://schemas.microsoft.com/office/powerpoint/2010/main" val="482189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23</a:t>
            </a:fld>
            <a:endParaRPr lang="en-US"/>
          </a:p>
        </p:txBody>
      </p:sp>
    </p:spTree>
    <p:extLst>
      <p:ext uri="{BB962C8B-B14F-4D97-AF65-F5344CB8AC3E}">
        <p14:creationId xmlns:p14="http://schemas.microsoft.com/office/powerpoint/2010/main" val="2184940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24</a:t>
            </a:fld>
            <a:endParaRPr lang="en-US"/>
          </a:p>
        </p:txBody>
      </p:sp>
    </p:spTree>
    <p:extLst>
      <p:ext uri="{BB962C8B-B14F-4D97-AF65-F5344CB8AC3E}">
        <p14:creationId xmlns:p14="http://schemas.microsoft.com/office/powerpoint/2010/main" val="3701372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25</a:t>
            </a:fld>
            <a:endParaRPr lang="en-US"/>
          </a:p>
        </p:txBody>
      </p:sp>
    </p:spTree>
    <p:extLst>
      <p:ext uri="{BB962C8B-B14F-4D97-AF65-F5344CB8AC3E}">
        <p14:creationId xmlns:p14="http://schemas.microsoft.com/office/powerpoint/2010/main" val="310910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26</a:t>
            </a:fld>
            <a:endParaRPr lang="en-US"/>
          </a:p>
        </p:txBody>
      </p:sp>
    </p:spTree>
    <p:extLst>
      <p:ext uri="{BB962C8B-B14F-4D97-AF65-F5344CB8AC3E}">
        <p14:creationId xmlns:p14="http://schemas.microsoft.com/office/powerpoint/2010/main" val="907469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27</a:t>
            </a:fld>
            <a:endParaRPr lang="en-US"/>
          </a:p>
        </p:txBody>
      </p:sp>
    </p:spTree>
    <p:extLst>
      <p:ext uri="{BB962C8B-B14F-4D97-AF65-F5344CB8AC3E}">
        <p14:creationId xmlns:p14="http://schemas.microsoft.com/office/powerpoint/2010/main" val="522336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28</a:t>
            </a:fld>
            <a:endParaRPr lang="en-US"/>
          </a:p>
        </p:txBody>
      </p:sp>
    </p:spTree>
    <p:extLst>
      <p:ext uri="{BB962C8B-B14F-4D97-AF65-F5344CB8AC3E}">
        <p14:creationId xmlns:p14="http://schemas.microsoft.com/office/powerpoint/2010/main" val="1016521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4</a:t>
            </a:fld>
            <a:endParaRPr lang="en-US"/>
          </a:p>
        </p:txBody>
      </p:sp>
    </p:spTree>
    <p:extLst>
      <p:ext uri="{BB962C8B-B14F-4D97-AF65-F5344CB8AC3E}">
        <p14:creationId xmlns:p14="http://schemas.microsoft.com/office/powerpoint/2010/main" val="1274853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29</a:t>
            </a:fld>
            <a:endParaRPr lang="en-US"/>
          </a:p>
        </p:txBody>
      </p:sp>
    </p:spTree>
    <p:extLst>
      <p:ext uri="{BB962C8B-B14F-4D97-AF65-F5344CB8AC3E}">
        <p14:creationId xmlns:p14="http://schemas.microsoft.com/office/powerpoint/2010/main" val="3208690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30</a:t>
            </a:fld>
            <a:endParaRPr lang="en-US"/>
          </a:p>
        </p:txBody>
      </p:sp>
    </p:spTree>
    <p:extLst>
      <p:ext uri="{BB962C8B-B14F-4D97-AF65-F5344CB8AC3E}">
        <p14:creationId xmlns:p14="http://schemas.microsoft.com/office/powerpoint/2010/main" val="1565455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31</a:t>
            </a:fld>
            <a:endParaRPr lang="en-US"/>
          </a:p>
        </p:txBody>
      </p:sp>
    </p:spTree>
    <p:extLst>
      <p:ext uri="{BB962C8B-B14F-4D97-AF65-F5344CB8AC3E}">
        <p14:creationId xmlns:p14="http://schemas.microsoft.com/office/powerpoint/2010/main" val="2195297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32</a:t>
            </a:fld>
            <a:endParaRPr lang="en-US"/>
          </a:p>
        </p:txBody>
      </p:sp>
    </p:spTree>
    <p:extLst>
      <p:ext uri="{BB962C8B-B14F-4D97-AF65-F5344CB8AC3E}">
        <p14:creationId xmlns:p14="http://schemas.microsoft.com/office/powerpoint/2010/main" val="4084736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33</a:t>
            </a:fld>
            <a:endParaRPr lang="en-US"/>
          </a:p>
        </p:txBody>
      </p:sp>
    </p:spTree>
    <p:extLst>
      <p:ext uri="{BB962C8B-B14F-4D97-AF65-F5344CB8AC3E}">
        <p14:creationId xmlns:p14="http://schemas.microsoft.com/office/powerpoint/2010/main" val="3077059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34</a:t>
            </a:fld>
            <a:endParaRPr lang="en-US"/>
          </a:p>
        </p:txBody>
      </p:sp>
    </p:spTree>
    <p:extLst>
      <p:ext uri="{BB962C8B-B14F-4D97-AF65-F5344CB8AC3E}">
        <p14:creationId xmlns:p14="http://schemas.microsoft.com/office/powerpoint/2010/main" val="2366884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35</a:t>
            </a:fld>
            <a:endParaRPr lang="en-US"/>
          </a:p>
        </p:txBody>
      </p:sp>
    </p:spTree>
    <p:extLst>
      <p:ext uri="{BB962C8B-B14F-4D97-AF65-F5344CB8AC3E}">
        <p14:creationId xmlns:p14="http://schemas.microsoft.com/office/powerpoint/2010/main" val="3457841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36</a:t>
            </a:fld>
            <a:endParaRPr lang="en-US"/>
          </a:p>
        </p:txBody>
      </p:sp>
    </p:spTree>
    <p:extLst>
      <p:ext uri="{BB962C8B-B14F-4D97-AF65-F5344CB8AC3E}">
        <p14:creationId xmlns:p14="http://schemas.microsoft.com/office/powerpoint/2010/main" val="2847165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37</a:t>
            </a:fld>
            <a:endParaRPr lang="en-US"/>
          </a:p>
        </p:txBody>
      </p:sp>
    </p:spTree>
    <p:extLst>
      <p:ext uri="{BB962C8B-B14F-4D97-AF65-F5344CB8AC3E}">
        <p14:creationId xmlns:p14="http://schemas.microsoft.com/office/powerpoint/2010/main" val="6497430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38</a:t>
            </a:fld>
            <a:endParaRPr lang="en-US"/>
          </a:p>
        </p:txBody>
      </p:sp>
    </p:spTree>
    <p:extLst>
      <p:ext uri="{BB962C8B-B14F-4D97-AF65-F5344CB8AC3E}">
        <p14:creationId xmlns:p14="http://schemas.microsoft.com/office/powerpoint/2010/main" val="1880304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6</a:t>
            </a:fld>
            <a:endParaRPr lang="en-US"/>
          </a:p>
        </p:txBody>
      </p:sp>
    </p:spTree>
    <p:extLst>
      <p:ext uri="{BB962C8B-B14F-4D97-AF65-F5344CB8AC3E}">
        <p14:creationId xmlns:p14="http://schemas.microsoft.com/office/powerpoint/2010/main" val="907646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39</a:t>
            </a:fld>
            <a:endParaRPr lang="en-US"/>
          </a:p>
        </p:txBody>
      </p:sp>
    </p:spTree>
    <p:extLst>
      <p:ext uri="{BB962C8B-B14F-4D97-AF65-F5344CB8AC3E}">
        <p14:creationId xmlns:p14="http://schemas.microsoft.com/office/powerpoint/2010/main" val="3939538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40</a:t>
            </a:fld>
            <a:endParaRPr lang="en-US"/>
          </a:p>
        </p:txBody>
      </p:sp>
    </p:spTree>
    <p:extLst>
      <p:ext uri="{BB962C8B-B14F-4D97-AF65-F5344CB8AC3E}">
        <p14:creationId xmlns:p14="http://schemas.microsoft.com/office/powerpoint/2010/main" val="22524916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41</a:t>
            </a:fld>
            <a:endParaRPr lang="en-US"/>
          </a:p>
        </p:txBody>
      </p:sp>
    </p:spTree>
    <p:extLst>
      <p:ext uri="{BB962C8B-B14F-4D97-AF65-F5344CB8AC3E}">
        <p14:creationId xmlns:p14="http://schemas.microsoft.com/office/powerpoint/2010/main" val="870971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42</a:t>
            </a:fld>
            <a:endParaRPr lang="en-US"/>
          </a:p>
        </p:txBody>
      </p:sp>
    </p:spTree>
    <p:extLst>
      <p:ext uri="{BB962C8B-B14F-4D97-AF65-F5344CB8AC3E}">
        <p14:creationId xmlns:p14="http://schemas.microsoft.com/office/powerpoint/2010/main" val="1828743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43</a:t>
            </a:fld>
            <a:endParaRPr lang="en-US"/>
          </a:p>
        </p:txBody>
      </p:sp>
    </p:spTree>
    <p:extLst>
      <p:ext uri="{BB962C8B-B14F-4D97-AF65-F5344CB8AC3E}">
        <p14:creationId xmlns:p14="http://schemas.microsoft.com/office/powerpoint/2010/main" val="271441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44</a:t>
            </a:fld>
            <a:endParaRPr lang="en-US"/>
          </a:p>
        </p:txBody>
      </p:sp>
    </p:spTree>
    <p:extLst>
      <p:ext uri="{BB962C8B-B14F-4D97-AF65-F5344CB8AC3E}">
        <p14:creationId xmlns:p14="http://schemas.microsoft.com/office/powerpoint/2010/main" val="1390206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45</a:t>
            </a:fld>
            <a:endParaRPr lang="en-US"/>
          </a:p>
        </p:txBody>
      </p:sp>
    </p:spTree>
    <p:extLst>
      <p:ext uri="{BB962C8B-B14F-4D97-AF65-F5344CB8AC3E}">
        <p14:creationId xmlns:p14="http://schemas.microsoft.com/office/powerpoint/2010/main" val="311966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46</a:t>
            </a:fld>
            <a:endParaRPr lang="en-US"/>
          </a:p>
        </p:txBody>
      </p:sp>
    </p:spTree>
    <p:extLst>
      <p:ext uri="{BB962C8B-B14F-4D97-AF65-F5344CB8AC3E}">
        <p14:creationId xmlns:p14="http://schemas.microsoft.com/office/powerpoint/2010/main" val="24272788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47</a:t>
            </a:fld>
            <a:endParaRPr lang="en-US"/>
          </a:p>
        </p:txBody>
      </p:sp>
    </p:spTree>
    <p:extLst>
      <p:ext uri="{BB962C8B-B14F-4D97-AF65-F5344CB8AC3E}">
        <p14:creationId xmlns:p14="http://schemas.microsoft.com/office/powerpoint/2010/main" val="1370620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48</a:t>
            </a:fld>
            <a:endParaRPr lang="en-US"/>
          </a:p>
        </p:txBody>
      </p:sp>
    </p:spTree>
    <p:extLst>
      <p:ext uri="{BB962C8B-B14F-4D97-AF65-F5344CB8AC3E}">
        <p14:creationId xmlns:p14="http://schemas.microsoft.com/office/powerpoint/2010/main" val="2732953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8</a:t>
            </a:fld>
            <a:endParaRPr lang="en-US"/>
          </a:p>
        </p:txBody>
      </p:sp>
    </p:spTree>
    <p:extLst>
      <p:ext uri="{BB962C8B-B14F-4D97-AF65-F5344CB8AC3E}">
        <p14:creationId xmlns:p14="http://schemas.microsoft.com/office/powerpoint/2010/main" val="6380260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49</a:t>
            </a:fld>
            <a:endParaRPr lang="en-US"/>
          </a:p>
        </p:txBody>
      </p:sp>
    </p:spTree>
    <p:extLst>
      <p:ext uri="{BB962C8B-B14F-4D97-AF65-F5344CB8AC3E}">
        <p14:creationId xmlns:p14="http://schemas.microsoft.com/office/powerpoint/2010/main" val="24095653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50</a:t>
            </a:fld>
            <a:endParaRPr lang="en-US"/>
          </a:p>
        </p:txBody>
      </p:sp>
    </p:spTree>
    <p:extLst>
      <p:ext uri="{BB962C8B-B14F-4D97-AF65-F5344CB8AC3E}">
        <p14:creationId xmlns:p14="http://schemas.microsoft.com/office/powerpoint/2010/main" val="466531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51</a:t>
            </a:fld>
            <a:endParaRPr lang="en-US"/>
          </a:p>
        </p:txBody>
      </p:sp>
    </p:spTree>
    <p:extLst>
      <p:ext uri="{BB962C8B-B14F-4D97-AF65-F5344CB8AC3E}">
        <p14:creationId xmlns:p14="http://schemas.microsoft.com/office/powerpoint/2010/main" val="9988649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52</a:t>
            </a:fld>
            <a:endParaRPr lang="en-US"/>
          </a:p>
        </p:txBody>
      </p:sp>
    </p:spTree>
    <p:extLst>
      <p:ext uri="{BB962C8B-B14F-4D97-AF65-F5344CB8AC3E}">
        <p14:creationId xmlns:p14="http://schemas.microsoft.com/office/powerpoint/2010/main" val="5160813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53</a:t>
            </a:fld>
            <a:endParaRPr lang="en-US"/>
          </a:p>
        </p:txBody>
      </p:sp>
    </p:spTree>
    <p:extLst>
      <p:ext uri="{BB962C8B-B14F-4D97-AF65-F5344CB8AC3E}">
        <p14:creationId xmlns:p14="http://schemas.microsoft.com/office/powerpoint/2010/main" val="26621943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54</a:t>
            </a:fld>
            <a:endParaRPr lang="en-US"/>
          </a:p>
        </p:txBody>
      </p:sp>
    </p:spTree>
    <p:extLst>
      <p:ext uri="{BB962C8B-B14F-4D97-AF65-F5344CB8AC3E}">
        <p14:creationId xmlns:p14="http://schemas.microsoft.com/office/powerpoint/2010/main" val="1404234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9</a:t>
            </a:fld>
            <a:endParaRPr lang="en-US"/>
          </a:p>
        </p:txBody>
      </p:sp>
    </p:spTree>
    <p:extLst>
      <p:ext uri="{BB962C8B-B14F-4D97-AF65-F5344CB8AC3E}">
        <p14:creationId xmlns:p14="http://schemas.microsoft.com/office/powerpoint/2010/main" val="2250953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10</a:t>
            </a:fld>
            <a:endParaRPr lang="en-US"/>
          </a:p>
        </p:txBody>
      </p:sp>
    </p:spTree>
    <p:extLst>
      <p:ext uri="{BB962C8B-B14F-4D97-AF65-F5344CB8AC3E}">
        <p14:creationId xmlns:p14="http://schemas.microsoft.com/office/powerpoint/2010/main" val="3087049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11</a:t>
            </a:fld>
            <a:endParaRPr lang="en-US"/>
          </a:p>
        </p:txBody>
      </p:sp>
    </p:spTree>
    <p:extLst>
      <p:ext uri="{BB962C8B-B14F-4D97-AF65-F5344CB8AC3E}">
        <p14:creationId xmlns:p14="http://schemas.microsoft.com/office/powerpoint/2010/main" val="1857192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12</a:t>
            </a:fld>
            <a:endParaRPr lang="en-US"/>
          </a:p>
        </p:txBody>
      </p:sp>
    </p:spTree>
    <p:extLst>
      <p:ext uri="{BB962C8B-B14F-4D97-AF65-F5344CB8AC3E}">
        <p14:creationId xmlns:p14="http://schemas.microsoft.com/office/powerpoint/2010/main" val="2479867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6991A-F958-4F0C-880D-FD0972244CDB}" type="slidenum">
              <a:rPr lang="en-US" smtClean="0"/>
              <a:t>17</a:t>
            </a:fld>
            <a:endParaRPr lang="en-US"/>
          </a:p>
        </p:txBody>
      </p:sp>
    </p:spTree>
    <p:extLst>
      <p:ext uri="{BB962C8B-B14F-4D97-AF65-F5344CB8AC3E}">
        <p14:creationId xmlns:p14="http://schemas.microsoft.com/office/powerpoint/2010/main" val="2294156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4/28/2016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mailto:eGAP@alsde.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mailto:jreddick@alsde.edu" TargetMode="External"/><Relationship Id="rId2" Type="http://schemas.openxmlformats.org/officeDocument/2006/relationships/hyperlink" Target="mailto:mward@alsde.edu"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123" y="151002"/>
            <a:ext cx="8742377" cy="6706998"/>
          </a:xfrm>
        </p:spPr>
        <p:txBody>
          <a:bodyPr/>
          <a:lstStyle/>
          <a:p>
            <a:pPr algn="ctr"/>
            <a:r>
              <a:rPr lang="en-US" dirty="0" smtClean="0"/>
              <a:t>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sz="7200" dirty="0" smtClean="0"/>
              <a:t>21</a:t>
            </a:r>
            <a:r>
              <a:rPr lang="en-US" sz="7200" baseline="30000" dirty="0" smtClean="0"/>
              <a:t>st</a:t>
            </a:r>
            <a:r>
              <a:rPr lang="en-US" sz="7200" dirty="0" smtClean="0"/>
              <a:t> Century </a:t>
            </a:r>
            <a:r>
              <a:rPr lang="en-US" sz="7200" dirty="0" err="1" smtClean="0"/>
              <a:t>eGAP</a:t>
            </a:r>
            <a:r>
              <a:rPr lang="en-US" sz="7200" dirty="0" smtClean="0"/>
              <a:t/>
            </a:r>
            <a:br>
              <a:rPr lang="en-US" sz="7200" dirty="0" smtClean="0"/>
            </a:br>
            <a:r>
              <a:rPr lang="en-US" sz="7200" dirty="0" smtClean="0"/>
              <a:t>Application</a:t>
            </a:r>
            <a:r>
              <a:rPr lang="en-US" sz="7200" dirty="0"/>
              <a:t> </a:t>
            </a:r>
            <a:r>
              <a:rPr lang="en-US" sz="7200" dirty="0" smtClean="0"/>
              <a:t>Training</a:t>
            </a:r>
            <a:br>
              <a:rPr lang="en-US" sz="7200" dirty="0" smtClean="0"/>
            </a:br>
            <a:r>
              <a:rPr lang="en-US" sz="7200" dirty="0" smtClean="0"/>
              <a:t>FY 2017</a:t>
            </a:r>
            <a:br>
              <a:rPr lang="en-US" sz="7200" dirty="0" smtClean="0"/>
            </a:br>
            <a:r>
              <a:rPr lang="en-US" sz="6000" dirty="0" smtClean="0"/>
              <a:t>Due May 13, 2016</a:t>
            </a:r>
            <a:r>
              <a:rPr lang="en-US" sz="7200" dirty="0"/>
              <a:t/>
            </a:r>
            <a:br>
              <a:rPr lang="en-US" sz="7200" dirty="0"/>
            </a:br>
            <a:r>
              <a:rPr lang="en-US" sz="7200" dirty="0" smtClean="0"/>
              <a:t/>
            </a:r>
            <a:br>
              <a:rPr lang="en-US" sz="7200" dirty="0" smtClean="0"/>
            </a:br>
            <a:r>
              <a:rPr lang="en-US" dirty="0" smtClean="0"/>
              <a:t>  </a:t>
            </a:r>
            <a:endParaRPr lang="en-US" dirty="0"/>
          </a:p>
        </p:txBody>
      </p:sp>
    </p:spTree>
    <p:extLst>
      <p:ext uri="{BB962C8B-B14F-4D97-AF65-F5344CB8AC3E}">
        <p14:creationId xmlns:p14="http://schemas.microsoft.com/office/powerpoint/2010/main" val="1020017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 Grant Application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143" y="2032994"/>
            <a:ext cx="4803357" cy="4591243"/>
          </a:xfrm>
          <a:prstGeom prst="rect">
            <a:avLst/>
          </a:prstGeom>
        </p:spPr>
      </p:pic>
      <p:sp>
        <p:nvSpPr>
          <p:cNvPr id="4" name="Left Arrow 3"/>
          <p:cNvSpPr/>
          <p:nvPr/>
        </p:nvSpPr>
        <p:spPr>
          <a:xfrm>
            <a:off x="4013200" y="5740400"/>
            <a:ext cx="939800" cy="217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53000" y="5542833"/>
            <a:ext cx="5517292" cy="830997"/>
          </a:xfrm>
          <a:prstGeom prst="rect">
            <a:avLst/>
          </a:prstGeom>
          <a:noFill/>
        </p:spPr>
        <p:txBody>
          <a:bodyPr wrap="square" rtlCol="0">
            <a:spAutoFit/>
          </a:bodyPr>
          <a:lstStyle/>
          <a:p>
            <a:r>
              <a:rPr lang="en-US" sz="1200" dirty="0" smtClean="0"/>
              <a:t>If you are applying for multiple sites, you cannot add additional sites until you have completed the application for your first site.  You will return to this page (</a:t>
            </a:r>
            <a:r>
              <a:rPr lang="en-US" sz="1200" u="sng" dirty="0" smtClean="0"/>
              <a:t>Add Grant Application)</a:t>
            </a:r>
            <a:r>
              <a:rPr lang="en-US" sz="1200" dirty="0" smtClean="0"/>
              <a:t> in </a:t>
            </a:r>
            <a:r>
              <a:rPr lang="en-US" sz="1200" dirty="0" err="1" smtClean="0"/>
              <a:t>eGAP</a:t>
            </a:r>
            <a:r>
              <a:rPr lang="en-US" sz="1200" dirty="0" smtClean="0"/>
              <a:t> after you have completed the Related Documents Page.  Then you can add the next site. </a:t>
            </a:r>
            <a:endParaRPr lang="en-US" sz="1200" dirty="0"/>
          </a:p>
        </p:txBody>
      </p:sp>
    </p:spTree>
    <p:extLst>
      <p:ext uri="{BB962C8B-B14F-4D97-AF65-F5344CB8AC3E}">
        <p14:creationId xmlns:p14="http://schemas.microsoft.com/office/powerpoint/2010/main" val="4031237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 Grant Application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36" y="2030700"/>
            <a:ext cx="10266667" cy="4600000"/>
          </a:xfrm>
          <a:prstGeom prst="rect">
            <a:avLst/>
          </a:prstGeom>
        </p:spPr>
      </p:pic>
    </p:spTree>
    <p:extLst>
      <p:ext uri="{BB962C8B-B14F-4D97-AF65-F5344CB8AC3E}">
        <p14:creationId xmlns:p14="http://schemas.microsoft.com/office/powerpoint/2010/main" val="2772501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 Grant Application</a:t>
            </a:r>
            <a:br>
              <a:rPr lang="en-US" dirty="0" smtClean="0"/>
            </a:br>
            <a:r>
              <a:rPr lang="en-US" dirty="0" smtClean="0"/>
              <a:t>Site Name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757" y="1661957"/>
            <a:ext cx="6736174" cy="3535932"/>
          </a:xfrm>
          <a:prstGeom prst="rect">
            <a:avLst/>
          </a:prstGeom>
        </p:spPr>
      </p:pic>
      <p:sp>
        <p:nvSpPr>
          <p:cNvPr id="6" name="Left Arrow 5"/>
          <p:cNvSpPr/>
          <p:nvPr/>
        </p:nvSpPr>
        <p:spPr>
          <a:xfrm>
            <a:off x="3996416" y="2673159"/>
            <a:ext cx="572866" cy="2066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6817" y="5201649"/>
            <a:ext cx="11235768" cy="646331"/>
          </a:xfrm>
          <a:prstGeom prst="rect">
            <a:avLst/>
          </a:prstGeom>
          <a:noFill/>
        </p:spPr>
        <p:txBody>
          <a:bodyPr wrap="none" rtlCol="0">
            <a:spAutoFit/>
          </a:bodyPr>
          <a:lstStyle/>
          <a:p>
            <a:r>
              <a:rPr lang="en-US" dirty="0" smtClean="0"/>
              <a:t>Note:  If you are a former grantee and are applying for a new grant, you cannot use the former site name.</a:t>
            </a:r>
          </a:p>
          <a:p>
            <a:r>
              <a:rPr lang="en-US" dirty="0" smtClean="0"/>
              <a:t>You must create a new and unique site name.</a:t>
            </a:r>
            <a:endParaRPr lang="en-US" dirty="0"/>
          </a:p>
        </p:txBody>
      </p:sp>
      <p:pic>
        <p:nvPicPr>
          <p:cNvPr id="5" name="Picture 4"/>
          <p:cNvPicPr>
            <a:picLocks noChangeAspect="1"/>
          </p:cNvPicPr>
          <p:nvPr/>
        </p:nvPicPr>
        <p:blipFill>
          <a:blip r:embed="rId4"/>
          <a:stretch>
            <a:fillRect/>
          </a:stretch>
        </p:blipFill>
        <p:spPr>
          <a:xfrm>
            <a:off x="3180685" y="2496327"/>
            <a:ext cx="591363" cy="219475"/>
          </a:xfrm>
          <a:prstGeom prst="rect">
            <a:avLst/>
          </a:prstGeom>
        </p:spPr>
      </p:pic>
      <p:sp>
        <p:nvSpPr>
          <p:cNvPr id="8" name="TextBox 7"/>
          <p:cNvSpPr txBox="1"/>
          <p:nvPr/>
        </p:nvSpPr>
        <p:spPr>
          <a:xfrm>
            <a:off x="3791866" y="2490648"/>
            <a:ext cx="2724264" cy="369332"/>
          </a:xfrm>
          <a:prstGeom prst="rect">
            <a:avLst/>
          </a:prstGeom>
          <a:noFill/>
        </p:spPr>
        <p:txBody>
          <a:bodyPr wrap="square" rtlCol="0">
            <a:spAutoFit/>
          </a:bodyPr>
          <a:lstStyle/>
          <a:p>
            <a:r>
              <a:rPr lang="en-US" sz="900" dirty="0" smtClean="0"/>
              <a:t>Name of the LEA or CBO. Generated in </a:t>
            </a:r>
            <a:r>
              <a:rPr lang="en-US" sz="900" dirty="0" err="1" smtClean="0"/>
              <a:t>eGAP</a:t>
            </a:r>
            <a:r>
              <a:rPr lang="en-US" sz="900" dirty="0" smtClean="0"/>
              <a:t>.</a:t>
            </a:r>
          </a:p>
          <a:p>
            <a:endParaRPr lang="en-US" sz="900" dirty="0"/>
          </a:p>
        </p:txBody>
      </p:sp>
      <p:sp>
        <p:nvSpPr>
          <p:cNvPr id="10" name="TextBox 9"/>
          <p:cNvSpPr txBox="1"/>
          <p:nvPr/>
        </p:nvSpPr>
        <p:spPr>
          <a:xfrm>
            <a:off x="4485875" y="2673159"/>
            <a:ext cx="4830168" cy="230832"/>
          </a:xfrm>
          <a:prstGeom prst="rect">
            <a:avLst/>
          </a:prstGeom>
          <a:noFill/>
        </p:spPr>
        <p:txBody>
          <a:bodyPr wrap="none" rtlCol="0">
            <a:spAutoFit/>
          </a:bodyPr>
          <a:lstStyle/>
          <a:p>
            <a:r>
              <a:rPr lang="en-US" sz="900" dirty="0" smtClean="0"/>
              <a:t>This is not a person’s name nor the LEAs name.  This is the name of the 21</a:t>
            </a:r>
            <a:r>
              <a:rPr lang="en-US" sz="900" baseline="30000" dirty="0" smtClean="0"/>
              <a:t>st</a:t>
            </a:r>
            <a:r>
              <a:rPr lang="en-US" sz="900" dirty="0" smtClean="0"/>
              <a:t> Century site.</a:t>
            </a:r>
            <a:endParaRPr lang="en-US" sz="900" dirty="0"/>
          </a:p>
        </p:txBody>
      </p:sp>
    </p:spTree>
    <p:extLst>
      <p:ext uri="{BB962C8B-B14F-4D97-AF65-F5344CB8AC3E}">
        <p14:creationId xmlns:p14="http://schemas.microsoft.com/office/powerpoint/2010/main" val="44171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73" y="188536"/>
            <a:ext cx="8596668" cy="641023"/>
          </a:xfrm>
        </p:spPr>
        <p:txBody>
          <a:bodyPr/>
          <a:lstStyle/>
          <a:p>
            <a:pPr algn="ctr"/>
            <a:r>
              <a:rPr lang="en-US" dirty="0" smtClean="0"/>
              <a:t>Creating Center Codes</a:t>
            </a:r>
            <a:endParaRPr lang="en-US" dirty="0"/>
          </a:p>
        </p:txBody>
      </p:sp>
      <p:sp>
        <p:nvSpPr>
          <p:cNvPr id="3" name="TextBox 2"/>
          <p:cNvSpPr txBox="1"/>
          <p:nvPr/>
        </p:nvSpPr>
        <p:spPr>
          <a:xfrm>
            <a:off x="620773" y="1038724"/>
            <a:ext cx="8616098" cy="5078313"/>
          </a:xfrm>
          <a:prstGeom prst="rect">
            <a:avLst/>
          </a:prstGeom>
          <a:noFill/>
        </p:spPr>
        <p:txBody>
          <a:bodyPr wrap="square" rtlCol="0">
            <a:spAutoFit/>
          </a:bodyPr>
          <a:lstStyle/>
          <a:p>
            <a:r>
              <a:rPr lang="en-US" dirty="0" smtClean="0">
                <a:solidFill>
                  <a:schemeClr val="accent2"/>
                </a:solidFill>
              </a:rPr>
              <a:t>LEAs</a:t>
            </a:r>
          </a:p>
          <a:p>
            <a:pPr marL="285750" indent="-285750">
              <a:buFont typeface="Wingdings" panose="05000000000000000000" pitchFamily="2" charset="2"/>
              <a:buChar char="q"/>
            </a:pPr>
            <a:r>
              <a:rPr lang="en-US" dirty="0" smtClean="0"/>
              <a:t>Must be short and simple</a:t>
            </a:r>
          </a:p>
          <a:p>
            <a:pPr marL="285750" indent="-285750">
              <a:buFont typeface="Wingdings" panose="05000000000000000000" pitchFamily="2" charset="2"/>
              <a:buChar char="q"/>
            </a:pPr>
            <a:r>
              <a:rPr lang="en-US" dirty="0" smtClean="0"/>
              <a:t>No Special characters or spaces</a:t>
            </a:r>
          </a:p>
          <a:p>
            <a:pPr marL="285750" indent="-285750">
              <a:buFont typeface="Wingdings" panose="05000000000000000000" pitchFamily="2" charset="2"/>
              <a:buChar char="q"/>
            </a:pPr>
            <a:r>
              <a:rPr lang="en-US" dirty="0" smtClean="0"/>
              <a:t>Cannot use the Parent Organization Code i.e. your LEAs cost center code as part of your center code</a:t>
            </a:r>
          </a:p>
          <a:p>
            <a:pPr marL="285750" indent="-285750">
              <a:buFont typeface="Wingdings" panose="05000000000000000000" pitchFamily="2" charset="2"/>
              <a:buChar char="q"/>
            </a:pPr>
            <a:r>
              <a:rPr lang="en-US" dirty="0" smtClean="0"/>
              <a:t>You can use your school’s cost center code as part of your center code</a:t>
            </a:r>
          </a:p>
          <a:p>
            <a:pPr marL="285750" indent="-285750">
              <a:buFont typeface="Wingdings" panose="05000000000000000000" pitchFamily="2" charset="2"/>
              <a:buChar char="q"/>
            </a:pPr>
            <a:r>
              <a:rPr lang="en-US" dirty="0" smtClean="0"/>
              <a:t>If you were a previous grantee who rolled off of the grant cycle, you cannot use the old center code.  You must create a new and unique code.</a:t>
            </a:r>
          </a:p>
          <a:p>
            <a:endParaRPr lang="en-US" dirty="0"/>
          </a:p>
          <a:p>
            <a:r>
              <a:rPr lang="en-US" dirty="0" smtClean="0">
                <a:solidFill>
                  <a:schemeClr val="accent2"/>
                </a:solidFill>
              </a:rPr>
              <a:t>CBOs</a:t>
            </a:r>
          </a:p>
          <a:p>
            <a:pPr marL="285750" indent="-285750">
              <a:buFont typeface="Wingdings" panose="05000000000000000000" pitchFamily="2" charset="2"/>
              <a:buChar char="q"/>
            </a:pPr>
            <a:r>
              <a:rPr lang="en-US" dirty="0"/>
              <a:t>Must be short and simple</a:t>
            </a:r>
          </a:p>
          <a:p>
            <a:pPr marL="285750" indent="-285750">
              <a:buFont typeface="Wingdings" panose="05000000000000000000" pitchFamily="2" charset="2"/>
              <a:buChar char="q"/>
            </a:pPr>
            <a:r>
              <a:rPr lang="en-US" dirty="0"/>
              <a:t>No Special characters or spaces</a:t>
            </a:r>
          </a:p>
          <a:p>
            <a:pPr marL="285750" indent="-285750">
              <a:buFont typeface="Wingdings" panose="05000000000000000000" pitchFamily="2" charset="2"/>
              <a:buChar char="q"/>
            </a:pPr>
            <a:r>
              <a:rPr lang="en-US" dirty="0" smtClean="0"/>
              <a:t>Cannot </a:t>
            </a:r>
            <a:r>
              <a:rPr lang="en-US" dirty="0"/>
              <a:t>use the Parent Organization Code i.e. </a:t>
            </a:r>
            <a:r>
              <a:rPr lang="en-US" dirty="0" smtClean="0"/>
              <a:t>the code issued to your CBO by Joslyn Reddick. You will need to identify a number if you choose to use it in your code.</a:t>
            </a:r>
            <a:endParaRPr lang="en-US" dirty="0"/>
          </a:p>
          <a:p>
            <a:pPr marL="285750" indent="-285750">
              <a:buFont typeface="Wingdings" panose="05000000000000000000" pitchFamily="2" charset="2"/>
              <a:buChar char="q"/>
            </a:pPr>
            <a:r>
              <a:rPr lang="en-US" dirty="0"/>
              <a:t>If you were a previous grantee who rolled off of the grant cycle, you cannot use the old center code.  You must create a </a:t>
            </a:r>
            <a:r>
              <a:rPr lang="en-US" dirty="0" smtClean="0"/>
              <a:t>new and unique code.</a:t>
            </a:r>
          </a:p>
          <a:p>
            <a:pPr marL="285750" indent="-285750">
              <a:buFont typeface="Wingdings" panose="05000000000000000000" pitchFamily="2" charset="2"/>
              <a:buChar char="q"/>
            </a:pPr>
            <a:endParaRPr lang="en-US" dirty="0" smtClean="0"/>
          </a:p>
        </p:txBody>
      </p:sp>
    </p:spTree>
    <p:extLst>
      <p:ext uri="{BB962C8B-B14F-4D97-AF65-F5344CB8AC3E}">
        <p14:creationId xmlns:p14="http://schemas.microsoft.com/office/powerpoint/2010/main" val="2132947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81000"/>
            <a:ext cx="9235902" cy="866775"/>
          </a:xfrm>
        </p:spPr>
        <p:txBody>
          <a:bodyPr>
            <a:normAutofit/>
          </a:bodyPr>
          <a:lstStyle/>
          <a:p>
            <a:r>
              <a:rPr lang="en-US" sz="4000" dirty="0" smtClean="0"/>
              <a:t>Examples of Appropriate Center Codes</a:t>
            </a:r>
            <a:endParaRPr lang="en-US" sz="4000" dirty="0"/>
          </a:p>
        </p:txBody>
      </p:sp>
      <p:sp>
        <p:nvSpPr>
          <p:cNvPr id="4" name="TextBox 3"/>
          <p:cNvSpPr txBox="1"/>
          <p:nvPr/>
        </p:nvSpPr>
        <p:spPr>
          <a:xfrm>
            <a:off x="1390650" y="1038226"/>
            <a:ext cx="8096250" cy="7817525"/>
          </a:xfrm>
          <a:prstGeom prst="rect">
            <a:avLst/>
          </a:prstGeom>
          <a:noFill/>
        </p:spPr>
        <p:txBody>
          <a:bodyPr wrap="square" rtlCol="0">
            <a:spAutoFit/>
          </a:bodyPr>
          <a:lstStyle/>
          <a:p>
            <a:r>
              <a:rPr lang="en-US" sz="2800" dirty="0"/>
              <a:t>ALSDE Afterschool STEM Center </a:t>
            </a:r>
            <a:endParaRPr lang="en-US" sz="2800" dirty="0" smtClean="0"/>
          </a:p>
          <a:p>
            <a:pPr marL="457200" indent="-457200">
              <a:buFont typeface="Arial" panose="020B0604020202020204" pitchFamily="34" charset="0"/>
              <a:buChar char="•"/>
            </a:pPr>
            <a:r>
              <a:rPr lang="en-US" sz="2800" dirty="0" smtClean="0"/>
              <a:t>Site name +  Cost Center Code</a:t>
            </a:r>
          </a:p>
          <a:p>
            <a:r>
              <a:rPr lang="en-US" sz="2800" dirty="0"/>
              <a:t> </a:t>
            </a:r>
            <a:r>
              <a:rPr lang="en-US" sz="2800" dirty="0" smtClean="0"/>
              <a:t>    ALSDEAfterschool114</a:t>
            </a:r>
            <a:endParaRPr lang="en-US" sz="2800" dirty="0"/>
          </a:p>
          <a:p>
            <a:pPr marL="285750" indent="-285750">
              <a:buFont typeface="Arial" panose="020B0604020202020204" pitchFamily="34" charset="0"/>
              <a:buChar char="•"/>
            </a:pPr>
            <a:r>
              <a:rPr lang="en-US" sz="2800" dirty="0" smtClean="0"/>
              <a:t>Site name initials + Cost Center code</a:t>
            </a:r>
          </a:p>
          <a:p>
            <a:r>
              <a:rPr lang="en-US" sz="2800" dirty="0"/>
              <a:t> </a:t>
            </a:r>
            <a:r>
              <a:rPr lang="en-US" sz="2800" dirty="0" smtClean="0"/>
              <a:t>     AASC114</a:t>
            </a:r>
          </a:p>
          <a:p>
            <a:pPr marL="457200" indent="-457200">
              <a:buFont typeface="Arial" panose="020B0604020202020204" pitchFamily="34" charset="0"/>
              <a:buChar char="•"/>
            </a:pPr>
            <a:r>
              <a:rPr lang="en-US" sz="2800" dirty="0" smtClean="0"/>
              <a:t>Site Name + year</a:t>
            </a:r>
          </a:p>
          <a:p>
            <a:r>
              <a:rPr lang="en-US" sz="2800" smtClean="0"/>
              <a:t>	ALSDEAfterschool2017</a:t>
            </a:r>
            <a:endParaRPr lang="en-US" sz="2800" dirty="0" smtClean="0"/>
          </a:p>
          <a:p>
            <a:pPr marL="457200" indent="-457200">
              <a:buFont typeface="Arial" panose="020B0604020202020204" pitchFamily="34" charset="0"/>
              <a:buChar char="•"/>
            </a:pPr>
            <a:r>
              <a:rPr lang="en-US" sz="2800" dirty="0" smtClean="0"/>
              <a:t>Site initials  + Year</a:t>
            </a:r>
          </a:p>
          <a:p>
            <a:r>
              <a:rPr lang="en-US" sz="2800" dirty="0"/>
              <a:t>	</a:t>
            </a:r>
            <a:r>
              <a:rPr lang="en-US" sz="2800" dirty="0" smtClean="0"/>
              <a:t>AASC114</a:t>
            </a:r>
          </a:p>
          <a:p>
            <a:pPr marL="457200" indent="-457200">
              <a:buFont typeface="Arial" panose="020B0604020202020204" pitchFamily="34" charset="0"/>
              <a:buChar char="•"/>
            </a:pPr>
            <a:r>
              <a:rPr lang="en-US" sz="2800" dirty="0" smtClean="0"/>
              <a:t>If applying for multiple sites</a:t>
            </a:r>
          </a:p>
          <a:p>
            <a:r>
              <a:rPr lang="en-US" sz="2800" dirty="0" smtClean="0"/>
              <a:t>	ALSDE Afterschool STEM Center </a:t>
            </a:r>
          </a:p>
          <a:p>
            <a:r>
              <a:rPr lang="en-US" sz="2800" dirty="0"/>
              <a:t> </a:t>
            </a:r>
            <a:r>
              <a:rPr lang="en-US" sz="2800" dirty="0" smtClean="0"/>
              <a:t>	AASCsite1			AASC01</a:t>
            </a:r>
          </a:p>
          <a:p>
            <a:r>
              <a:rPr lang="en-US" sz="2800" dirty="0"/>
              <a:t>	</a:t>
            </a:r>
            <a:r>
              <a:rPr lang="en-US" sz="2800" dirty="0" smtClean="0"/>
              <a:t>AASCsite2            AASC02</a:t>
            </a:r>
          </a:p>
          <a:p>
            <a:endParaRPr lang="en-US" sz="2800" dirty="0" smtClean="0"/>
          </a:p>
          <a:p>
            <a:endParaRPr lang="en-US" sz="2800" dirty="0"/>
          </a:p>
          <a:p>
            <a:endParaRPr lang="en-US" sz="2800" dirty="0" smtClean="0"/>
          </a:p>
          <a:p>
            <a:endParaRPr lang="en-US" dirty="0" smtClean="0"/>
          </a:p>
          <a:p>
            <a:endParaRPr lang="en-US" dirty="0" smtClean="0"/>
          </a:p>
          <a:p>
            <a:r>
              <a:rPr lang="en-US" dirty="0"/>
              <a:t> </a:t>
            </a:r>
          </a:p>
        </p:txBody>
      </p:sp>
    </p:spTree>
    <p:extLst>
      <p:ext uri="{BB962C8B-B14F-4D97-AF65-F5344CB8AC3E}">
        <p14:creationId xmlns:p14="http://schemas.microsoft.com/office/powerpoint/2010/main" val="3439813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1" y="152400"/>
            <a:ext cx="8596668" cy="1320800"/>
          </a:xfrm>
        </p:spPr>
        <p:txBody>
          <a:bodyPr/>
          <a:lstStyle/>
          <a:p>
            <a:pPr algn="ctr"/>
            <a:r>
              <a:rPr lang="en-US" dirty="0" smtClean="0"/>
              <a:t>Inappropriate site codes</a:t>
            </a:r>
            <a:endParaRPr lang="en-US" dirty="0"/>
          </a:p>
        </p:txBody>
      </p:sp>
      <p:sp>
        <p:nvSpPr>
          <p:cNvPr id="3" name="TextBox 2"/>
          <p:cNvSpPr txBox="1"/>
          <p:nvPr/>
        </p:nvSpPr>
        <p:spPr>
          <a:xfrm>
            <a:off x="914401" y="1104900"/>
            <a:ext cx="9115424" cy="6001643"/>
          </a:xfrm>
          <a:prstGeom prst="rect">
            <a:avLst/>
          </a:prstGeom>
          <a:noFill/>
        </p:spPr>
        <p:txBody>
          <a:bodyPr wrap="square" rtlCol="0">
            <a:spAutoFit/>
          </a:bodyPr>
          <a:lstStyle/>
          <a:p>
            <a:r>
              <a:rPr lang="en-US" sz="3200" dirty="0" smtClean="0"/>
              <a:t>Name + Cost </a:t>
            </a:r>
            <a:r>
              <a:rPr lang="en-US" sz="3200" dirty="0" err="1" smtClean="0"/>
              <a:t>CenterCode</a:t>
            </a:r>
            <a:endParaRPr lang="en-US" sz="3200" dirty="0" smtClean="0"/>
          </a:p>
          <a:p>
            <a:r>
              <a:rPr lang="en-US" sz="3200" dirty="0" smtClean="0"/>
              <a:t>ALSDE Afterschool STEM Center 0114</a:t>
            </a:r>
          </a:p>
          <a:p>
            <a:pPr marL="457200" indent="-457200">
              <a:buFont typeface="Arial" panose="020B0604020202020204" pitchFamily="34" charset="0"/>
              <a:buChar char="•"/>
            </a:pPr>
            <a:r>
              <a:rPr lang="en-US" sz="3200" dirty="0" smtClean="0"/>
              <a:t>Too long</a:t>
            </a:r>
          </a:p>
          <a:p>
            <a:pPr marL="457200" indent="-457200">
              <a:buFont typeface="Arial" panose="020B0604020202020204" pitchFamily="34" charset="0"/>
              <a:buChar char="•"/>
            </a:pPr>
            <a:r>
              <a:rPr lang="en-US" sz="3200" dirty="0" smtClean="0"/>
              <a:t>Contains spaces</a:t>
            </a:r>
          </a:p>
          <a:p>
            <a:endParaRPr lang="en-US" sz="3200" dirty="0" smtClean="0"/>
          </a:p>
          <a:p>
            <a:r>
              <a:rPr lang="en-US" sz="3200" dirty="0" smtClean="0"/>
              <a:t>Initial + Cost </a:t>
            </a:r>
            <a:r>
              <a:rPr lang="en-US" sz="3200" dirty="0"/>
              <a:t>C</a:t>
            </a:r>
            <a:r>
              <a:rPr lang="en-US" sz="3200" dirty="0" smtClean="0"/>
              <a:t>enter Code + grant +school name</a:t>
            </a:r>
            <a:endParaRPr lang="en-US" sz="3200" dirty="0"/>
          </a:p>
          <a:p>
            <a:r>
              <a:rPr lang="en-US" sz="3200" dirty="0" smtClean="0"/>
              <a:t>ALSDE049-21cc-ALSDE STEM Center </a:t>
            </a:r>
          </a:p>
          <a:p>
            <a:pPr marL="457200" indent="-457200">
              <a:buFont typeface="Arial" panose="020B0604020202020204" pitchFamily="34" charset="0"/>
              <a:buChar char="•"/>
            </a:pPr>
            <a:r>
              <a:rPr lang="en-US" sz="3200" dirty="0" smtClean="0"/>
              <a:t>Too long</a:t>
            </a:r>
          </a:p>
          <a:p>
            <a:pPr marL="457200" indent="-457200">
              <a:buFont typeface="Arial" panose="020B0604020202020204" pitchFamily="34" charset="0"/>
              <a:buChar char="•"/>
            </a:pPr>
            <a:r>
              <a:rPr lang="en-US" sz="3200" dirty="0" smtClean="0"/>
              <a:t>Special characters</a:t>
            </a:r>
          </a:p>
          <a:p>
            <a:pPr marL="457200" indent="-457200">
              <a:buFont typeface="Arial" panose="020B0604020202020204" pitchFamily="34" charset="0"/>
              <a:buChar char="•"/>
            </a:pPr>
            <a:r>
              <a:rPr lang="en-US" sz="3200" dirty="0" smtClean="0"/>
              <a:t>Spaces</a:t>
            </a:r>
          </a:p>
          <a:p>
            <a:pPr marL="457200" indent="-457200">
              <a:buFont typeface="Arial" panose="020B0604020202020204" pitchFamily="34" charset="0"/>
              <a:buChar char="•"/>
            </a:pPr>
            <a:endParaRPr lang="en-US" sz="3200" dirty="0" smtClean="0"/>
          </a:p>
          <a:p>
            <a:endParaRPr lang="en-US" sz="3200" dirty="0"/>
          </a:p>
        </p:txBody>
      </p:sp>
    </p:spTree>
    <p:extLst>
      <p:ext uri="{BB962C8B-B14F-4D97-AF65-F5344CB8AC3E}">
        <p14:creationId xmlns:p14="http://schemas.microsoft.com/office/powerpoint/2010/main" val="2061930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Creating Center Code</a:t>
            </a:r>
            <a:endParaRPr lang="en-US" dirty="0"/>
          </a:p>
        </p:txBody>
      </p:sp>
      <p:pic>
        <p:nvPicPr>
          <p:cNvPr id="3" name="Picture 2"/>
          <p:cNvPicPr>
            <a:picLocks noChangeAspect="1"/>
          </p:cNvPicPr>
          <p:nvPr/>
        </p:nvPicPr>
        <p:blipFill>
          <a:blip r:embed="rId2"/>
          <a:stretch>
            <a:fillRect/>
          </a:stretch>
        </p:blipFill>
        <p:spPr>
          <a:xfrm>
            <a:off x="426853" y="1338606"/>
            <a:ext cx="9829331" cy="5159286"/>
          </a:xfrm>
          <a:prstGeom prst="rect">
            <a:avLst/>
          </a:prstGeom>
        </p:spPr>
      </p:pic>
      <p:pic>
        <p:nvPicPr>
          <p:cNvPr id="4" name="Picture 3"/>
          <p:cNvPicPr>
            <a:picLocks noChangeAspect="1"/>
          </p:cNvPicPr>
          <p:nvPr/>
        </p:nvPicPr>
        <p:blipFill>
          <a:blip r:embed="rId3"/>
          <a:stretch>
            <a:fillRect/>
          </a:stretch>
        </p:blipFill>
        <p:spPr>
          <a:xfrm>
            <a:off x="4384305" y="3137104"/>
            <a:ext cx="591363" cy="225572"/>
          </a:xfrm>
          <a:prstGeom prst="rect">
            <a:avLst/>
          </a:prstGeom>
        </p:spPr>
      </p:pic>
    </p:spTree>
    <p:extLst>
      <p:ext uri="{BB962C8B-B14F-4D97-AF65-F5344CB8AC3E}">
        <p14:creationId xmlns:p14="http://schemas.microsoft.com/office/powerpoint/2010/main" val="1258107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Edit and Delete Site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824" y="2323028"/>
            <a:ext cx="5889076" cy="4534972"/>
          </a:xfrm>
          <a:prstGeom prst="rect">
            <a:avLst/>
          </a:prstGeom>
        </p:spPr>
      </p:pic>
      <p:sp>
        <p:nvSpPr>
          <p:cNvPr id="4" name="Left Arrow 3"/>
          <p:cNvSpPr/>
          <p:nvPr/>
        </p:nvSpPr>
        <p:spPr>
          <a:xfrm flipV="1">
            <a:off x="3759200" y="5854700"/>
            <a:ext cx="991108"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50308" y="5769689"/>
            <a:ext cx="3281668" cy="400110"/>
          </a:xfrm>
          <a:prstGeom prst="rect">
            <a:avLst/>
          </a:prstGeom>
          <a:noFill/>
        </p:spPr>
        <p:txBody>
          <a:bodyPr wrap="none" rtlCol="0">
            <a:spAutoFit/>
          </a:bodyPr>
          <a:lstStyle/>
          <a:p>
            <a:r>
              <a:rPr lang="en-US" sz="1000" dirty="0" smtClean="0">
                <a:solidFill>
                  <a:srgbClr val="FF0000"/>
                </a:solidFill>
              </a:rPr>
              <a:t>If you </a:t>
            </a:r>
            <a:r>
              <a:rPr lang="en-US" sz="1000" dirty="0" smtClean="0">
                <a:solidFill>
                  <a:srgbClr val="FF0000"/>
                </a:solidFill>
              </a:rPr>
              <a:t>click delete</a:t>
            </a:r>
            <a:r>
              <a:rPr lang="en-US" sz="1000" dirty="0" smtClean="0">
                <a:solidFill>
                  <a:srgbClr val="FF0000"/>
                </a:solidFill>
              </a:rPr>
              <a:t>, it will delete everything! Only use</a:t>
            </a:r>
          </a:p>
          <a:p>
            <a:r>
              <a:rPr lang="en-US" sz="1000" dirty="0">
                <a:solidFill>
                  <a:srgbClr val="FF0000"/>
                </a:solidFill>
              </a:rPr>
              <a:t>t</a:t>
            </a:r>
            <a:r>
              <a:rPr lang="en-US" sz="1000" dirty="0" smtClean="0">
                <a:solidFill>
                  <a:srgbClr val="FF0000"/>
                </a:solidFill>
              </a:rPr>
              <a:t>his function if it is absolutely necessary.</a:t>
            </a:r>
            <a:endParaRPr lang="en-US" sz="1000" dirty="0">
              <a:solidFill>
                <a:srgbClr val="FF0000"/>
              </a:solidFill>
            </a:endParaRPr>
          </a:p>
        </p:txBody>
      </p:sp>
    </p:spTree>
    <p:extLst>
      <p:ext uri="{BB962C8B-B14F-4D97-AF65-F5344CB8AC3E}">
        <p14:creationId xmlns:p14="http://schemas.microsoft.com/office/powerpoint/2010/main" val="3248947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Delete</a:t>
            </a:r>
            <a:r>
              <a:rPr lang="en-US" dirty="0" smtClean="0"/>
              <a:t/>
            </a:r>
            <a:br>
              <a:rPr lang="en-US" dirty="0" smtClean="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557" y="1995861"/>
            <a:ext cx="6579743" cy="4862139"/>
          </a:xfrm>
          <a:prstGeom prst="rect">
            <a:avLst/>
          </a:prstGeom>
        </p:spPr>
      </p:pic>
    </p:spTree>
    <p:extLst>
      <p:ext uri="{BB962C8B-B14F-4D97-AF65-F5344CB8AC3E}">
        <p14:creationId xmlns:p14="http://schemas.microsoft.com/office/powerpoint/2010/main" val="2715726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Save and Go/Cookie Trail</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00" y="2538524"/>
            <a:ext cx="7935538" cy="2359214"/>
          </a:xfrm>
          <a:prstGeom prst="rect">
            <a:avLst/>
          </a:prstGeom>
        </p:spPr>
      </p:pic>
    </p:spTree>
    <p:extLst>
      <p:ext uri="{BB962C8B-B14F-4D97-AF65-F5344CB8AC3E}">
        <p14:creationId xmlns:p14="http://schemas.microsoft.com/office/powerpoint/2010/main" val="4037402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Getting EGAP Access</a:t>
            </a:r>
            <a:endParaRPr lang="en-US" dirty="0"/>
          </a:p>
        </p:txBody>
      </p:sp>
      <p:sp>
        <p:nvSpPr>
          <p:cNvPr id="3" name="Content Placeholder 2"/>
          <p:cNvSpPr>
            <a:spLocks noGrp="1"/>
          </p:cNvSpPr>
          <p:nvPr>
            <p:ph idx="1"/>
          </p:nvPr>
        </p:nvSpPr>
        <p:spPr>
          <a:xfrm>
            <a:off x="677334" y="1566700"/>
            <a:ext cx="8596668" cy="5211172"/>
          </a:xfrm>
        </p:spPr>
        <p:txBody>
          <a:bodyPr>
            <a:normAutofit/>
          </a:bodyPr>
          <a:lstStyle/>
          <a:p>
            <a:r>
              <a:rPr lang="en-US" dirty="0" smtClean="0"/>
              <a:t>Current LEA Grantees-Can use your same login information. </a:t>
            </a:r>
            <a:r>
              <a:rPr lang="en-US" dirty="0"/>
              <a:t>If there are changes to any of the three persons in the approval chain, your </a:t>
            </a:r>
            <a:r>
              <a:rPr lang="en-US" dirty="0" smtClean="0"/>
              <a:t>CSFO or superintendent </a:t>
            </a:r>
            <a:r>
              <a:rPr lang="en-US" dirty="0"/>
              <a:t>can </a:t>
            </a:r>
            <a:r>
              <a:rPr lang="en-US" dirty="0" smtClean="0"/>
              <a:t>enroll new users </a:t>
            </a:r>
            <a:r>
              <a:rPr lang="en-US" dirty="0"/>
              <a:t>and delete </a:t>
            </a:r>
            <a:r>
              <a:rPr lang="en-US" dirty="0" smtClean="0"/>
              <a:t>persons who will no longer be users.</a:t>
            </a:r>
          </a:p>
          <a:p>
            <a:r>
              <a:rPr lang="en-US" dirty="0" smtClean="0"/>
              <a:t>New LEA Grantees-Your LEA’s CSFO or Superintendent can give you access to the </a:t>
            </a:r>
            <a:r>
              <a:rPr lang="en-US" dirty="0" err="1" smtClean="0"/>
              <a:t>eGAP</a:t>
            </a:r>
            <a:r>
              <a:rPr lang="en-US" dirty="0" smtClean="0"/>
              <a:t> system.</a:t>
            </a:r>
          </a:p>
          <a:p>
            <a:r>
              <a:rPr lang="en-US" dirty="0" smtClean="0"/>
              <a:t>Current CBO Grantees-Can use your same login information. If there are changes to any of the three persons in the approval chain, your CBO </a:t>
            </a:r>
            <a:r>
              <a:rPr lang="en-US" dirty="0" err="1" smtClean="0"/>
              <a:t>eGAP</a:t>
            </a:r>
            <a:r>
              <a:rPr lang="en-US" dirty="0" smtClean="0"/>
              <a:t> manager can enroll new users and delete persons who will no longer be users.</a:t>
            </a:r>
          </a:p>
          <a:p>
            <a:r>
              <a:rPr lang="en-US" dirty="0" smtClean="0"/>
              <a:t>New CBOs-From your Letters of Intent, Joslyn Reddick has placed your parent organization into the system and issued them a Parent Organization Code.  An email with the information will be sent to the person on the Letter of Intent with the organization’s code.  After your Approval Chain form is received,  persons whose names are contained in the approval chain will receive an email from </a:t>
            </a:r>
            <a:r>
              <a:rPr lang="en-US" dirty="0" smtClean="0">
                <a:hlinkClick r:id="rId2"/>
              </a:rPr>
              <a:t>eGAP@alsde.edu</a:t>
            </a:r>
            <a:r>
              <a:rPr lang="en-US" dirty="0" smtClean="0"/>
              <a:t> with a link to create a username and password. You can then access the system to begin your grant application.</a:t>
            </a:r>
            <a:endParaRPr lang="en-US" dirty="0"/>
          </a:p>
        </p:txBody>
      </p:sp>
    </p:spTree>
    <p:extLst>
      <p:ext uri="{BB962C8B-B14F-4D97-AF65-F5344CB8AC3E}">
        <p14:creationId xmlns:p14="http://schemas.microsoft.com/office/powerpoint/2010/main" val="982897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Budget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66" y="1715809"/>
            <a:ext cx="9892215" cy="3973252"/>
          </a:xfrm>
          <a:prstGeom prst="rect">
            <a:avLst/>
          </a:prstGeom>
        </p:spPr>
      </p:pic>
      <p:sp>
        <p:nvSpPr>
          <p:cNvPr id="4" name="Left Arrow 3"/>
          <p:cNvSpPr/>
          <p:nvPr/>
        </p:nvSpPr>
        <p:spPr>
          <a:xfrm>
            <a:off x="1181100" y="5245100"/>
            <a:ext cx="647700" cy="3195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132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Budget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055" y="1590776"/>
            <a:ext cx="6983846" cy="4886224"/>
          </a:xfrm>
          <a:prstGeom prst="rect">
            <a:avLst/>
          </a:prstGeom>
        </p:spPr>
      </p:pic>
    </p:spTree>
    <p:extLst>
      <p:ext uri="{BB962C8B-B14F-4D97-AF65-F5344CB8AC3E}">
        <p14:creationId xmlns:p14="http://schemas.microsoft.com/office/powerpoint/2010/main" val="766867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Budget Save and Go</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287" y="2076525"/>
            <a:ext cx="6904762" cy="4333333"/>
          </a:xfrm>
          <a:prstGeom prst="rect">
            <a:avLst/>
          </a:prstGeom>
        </p:spPr>
      </p:pic>
    </p:spTree>
    <p:extLst>
      <p:ext uri="{BB962C8B-B14F-4D97-AF65-F5344CB8AC3E}">
        <p14:creationId xmlns:p14="http://schemas.microsoft.com/office/powerpoint/2010/main" val="3927830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Input Budget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773" y="2023488"/>
            <a:ext cx="7557327" cy="4834511"/>
          </a:xfrm>
          <a:prstGeom prst="rect">
            <a:avLst/>
          </a:prstGeom>
        </p:spPr>
      </p:pic>
      <p:sp>
        <p:nvSpPr>
          <p:cNvPr id="6" name="Left Arrow 5"/>
          <p:cNvSpPr/>
          <p:nvPr/>
        </p:nvSpPr>
        <p:spPr>
          <a:xfrm>
            <a:off x="8394700" y="4953000"/>
            <a:ext cx="1041908"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436608" y="4700657"/>
            <a:ext cx="2491605" cy="707886"/>
          </a:xfrm>
          <a:prstGeom prst="rect">
            <a:avLst/>
          </a:prstGeom>
          <a:noFill/>
        </p:spPr>
        <p:txBody>
          <a:bodyPr wrap="square" rtlCol="0">
            <a:spAutoFit/>
          </a:bodyPr>
          <a:lstStyle/>
          <a:p>
            <a:r>
              <a:rPr lang="en-US" sz="1000" b="1" dirty="0" smtClean="0"/>
              <a:t>When you put in the budget for the site(s), it will automatically roll up top the district’s/parent organization’s budget.</a:t>
            </a:r>
            <a:endParaRPr lang="en-US" sz="1000" b="1" dirty="0"/>
          </a:p>
        </p:txBody>
      </p:sp>
      <p:sp>
        <p:nvSpPr>
          <p:cNvPr id="4" name="TextBox 3"/>
          <p:cNvSpPr txBox="1"/>
          <p:nvPr/>
        </p:nvSpPr>
        <p:spPr>
          <a:xfrm>
            <a:off x="362465" y="1178010"/>
            <a:ext cx="9312229" cy="523220"/>
          </a:xfrm>
          <a:prstGeom prst="rect">
            <a:avLst/>
          </a:prstGeom>
          <a:noFill/>
        </p:spPr>
        <p:txBody>
          <a:bodyPr wrap="none" rtlCol="0">
            <a:spAutoFit/>
          </a:bodyPr>
          <a:lstStyle/>
          <a:p>
            <a:r>
              <a:rPr lang="en-US" sz="1400" dirty="0" smtClean="0"/>
              <a:t>To add figures to your budget, click on the space under the appropriate function and object.  Delete the 0.00 by </a:t>
            </a:r>
          </a:p>
          <a:p>
            <a:r>
              <a:rPr lang="en-US" sz="1400" dirty="0"/>
              <a:t>c</a:t>
            </a:r>
            <a:r>
              <a:rPr lang="en-US" sz="1400" dirty="0" smtClean="0"/>
              <a:t>licking on the x beside it.  Put in the amount you want budgeted for that function and object.</a:t>
            </a:r>
            <a:endParaRPr lang="en-US" sz="1400" dirty="0"/>
          </a:p>
        </p:txBody>
      </p:sp>
    </p:spTree>
    <p:extLst>
      <p:ext uri="{BB962C8B-B14F-4D97-AF65-F5344CB8AC3E}">
        <p14:creationId xmlns:p14="http://schemas.microsoft.com/office/powerpoint/2010/main" val="525713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Save and Go</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917" y="1358900"/>
            <a:ext cx="7341501" cy="5311062"/>
          </a:xfrm>
          <a:prstGeom prst="rect">
            <a:avLst/>
          </a:prstGeom>
        </p:spPr>
      </p:pic>
    </p:spTree>
    <p:extLst>
      <p:ext uri="{BB962C8B-B14F-4D97-AF65-F5344CB8AC3E}">
        <p14:creationId xmlns:p14="http://schemas.microsoft.com/office/powerpoint/2010/main" val="1499862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Details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476" y="1727200"/>
            <a:ext cx="8435566" cy="4592276"/>
          </a:xfrm>
          <a:prstGeom prst="rect">
            <a:avLst/>
          </a:prstGeom>
        </p:spPr>
      </p:pic>
    </p:spTree>
    <p:extLst>
      <p:ext uri="{BB962C8B-B14F-4D97-AF65-F5344CB8AC3E}">
        <p14:creationId xmlns:p14="http://schemas.microsoft.com/office/powerpoint/2010/main" val="1460499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Needs Assessment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33" y="2397319"/>
            <a:ext cx="10333333" cy="3104762"/>
          </a:xfrm>
          <a:prstGeom prst="rect">
            <a:avLst/>
          </a:prstGeom>
        </p:spPr>
      </p:pic>
    </p:spTree>
    <p:extLst>
      <p:ext uri="{BB962C8B-B14F-4D97-AF65-F5344CB8AC3E}">
        <p14:creationId xmlns:p14="http://schemas.microsoft.com/office/powerpoint/2010/main" val="3364979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Details Continued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59" y="1691232"/>
            <a:ext cx="7778541" cy="5166768"/>
          </a:xfrm>
          <a:prstGeom prst="rect">
            <a:avLst/>
          </a:prstGeom>
        </p:spPr>
      </p:pic>
    </p:spTree>
    <p:extLst>
      <p:ext uri="{BB962C8B-B14F-4D97-AF65-F5344CB8AC3E}">
        <p14:creationId xmlns:p14="http://schemas.microsoft.com/office/powerpoint/2010/main" val="2064184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934" y="241300"/>
            <a:ext cx="8596668" cy="1320800"/>
          </a:xfrm>
        </p:spPr>
        <p:txBody>
          <a:bodyPr/>
          <a:lstStyle/>
          <a:p>
            <a:pPr algn="ctr"/>
            <a:r>
              <a:rPr lang="en-US" dirty="0" smtClean="0"/>
              <a:t>Application Details Continued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090" y="901700"/>
            <a:ext cx="7757512" cy="5626100"/>
          </a:xfrm>
          <a:prstGeom prst="rect">
            <a:avLst/>
          </a:prstGeom>
        </p:spPr>
      </p:pic>
    </p:spTree>
    <p:extLst>
      <p:ext uri="{BB962C8B-B14F-4D97-AF65-F5344CB8AC3E}">
        <p14:creationId xmlns:p14="http://schemas.microsoft.com/office/powerpoint/2010/main" val="918768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Details Continued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506" y="1270000"/>
            <a:ext cx="6730265" cy="5359400"/>
          </a:xfrm>
          <a:prstGeom prst="rect">
            <a:avLst/>
          </a:prstGeom>
        </p:spPr>
      </p:pic>
    </p:spTree>
    <p:extLst>
      <p:ext uri="{BB962C8B-B14F-4D97-AF65-F5344CB8AC3E}">
        <p14:creationId xmlns:p14="http://schemas.microsoft.com/office/powerpoint/2010/main" val="2138639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Hardware/Internet Specifications</a:t>
            </a:r>
            <a:endParaRPr lang="en-US" dirty="0"/>
          </a:p>
        </p:txBody>
      </p:sp>
      <p:sp>
        <p:nvSpPr>
          <p:cNvPr id="3" name="Content Placeholder 2"/>
          <p:cNvSpPr>
            <a:spLocks noGrp="1"/>
          </p:cNvSpPr>
          <p:nvPr>
            <p:ph idx="1"/>
          </p:nvPr>
        </p:nvSpPr>
        <p:spPr/>
        <p:txBody>
          <a:bodyPr>
            <a:normAutofit/>
          </a:bodyPr>
          <a:lstStyle/>
          <a:p>
            <a:r>
              <a:rPr lang="en-US" sz="2000" dirty="0" smtClean="0"/>
              <a:t>Up-to-date computer hardware</a:t>
            </a:r>
          </a:p>
          <a:p>
            <a:r>
              <a:rPr lang="en-US" sz="2000" smtClean="0"/>
              <a:t>Internet Explorer, </a:t>
            </a:r>
            <a:r>
              <a:rPr lang="en-US" sz="2000" dirty="0" smtClean="0"/>
              <a:t>Firefox, or Google Chrome</a:t>
            </a:r>
            <a:endParaRPr lang="en-US" sz="2000" dirty="0"/>
          </a:p>
        </p:txBody>
      </p:sp>
    </p:spTree>
    <p:extLst>
      <p:ext uri="{BB962C8B-B14F-4D97-AF65-F5344CB8AC3E}">
        <p14:creationId xmlns:p14="http://schemas.microsoft.com/office/powerpoint/2010/main" val="2630756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Details Continued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604" y="1778000"/>
            <a:ext cx="6335402" cy="5080000"/>
          </a:xfrm>
          <a:prstGeom prst="rect">
            <a:avLst/>
          </a:prstGeom>
        </p:spPr>
      </p:pic>
    </p:spTree>
    <p:extLst>
      <p:ext uri="{BB962C8B-B14F-4D97-AF65-F5344CB8AC3E}">
        <p14:creationId xmlns:p14="http://schemas.microsoft.com/office/powerpoint/2010/main" val="906262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Details Continued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673" y="1631530"/>
            <a:ext cx="6868527" cy="5226470"/>
          </a:xfrm>
          <a:prstGeom prst="rect">
            <a:avLst/>
          </a:prstGeom>
        </p:spPr>
      </p:pic>
    </p:spTree>
    <p:extLst>
      <p:ext uri="{BB962C8B-B14F-4D97-AF65-F5344CB8AC3E}">
        <p14:creationId xmlns:p14="http://schemas.microsoft.com/office/powerpoint/2010/main" val="228224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Details Continued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155" y="1435100"/>
            <a:ext cx="6974087" cy="5422900"/>
          </a:xfrm>
          <a:prstGeom prst="rect">
            <a:avLst/>
          </a:prstGeom>
        </p:spPr>
      </p:pic>
    </p:spTree>
    <p:extLst>
      <p:ext uri="{BB962C8B-B14F-4D97-AF65-F5344CB8AC3E}">
        <p14:creationId xmlns:p14="http://schemas.microsoft.com/office/powerpoint/2010/main" val="1559630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Details Continued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705" y="1930400"/>
            <a:ext cx="6152379" cy="4927600"/>
          </a:xfrm>
          <a:prstGeom prst="rect">
            <a:avLst/>
          </a:prstGeom>
        </p:spPr>
      </p:pic>
    </p:spTree>
    <p:extLst>
      <p:ext uri="{BB962C8B-B14F-4D97-AF65-F5344CB8AC3E}">
        <p14:creationId xmlns:p14="http://schemas.microsoft.com/office/powerpoint/2010/main" val="1798318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Details Continued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428" y="1391998"/>
            <a:ext cx="7701772" cy="5466001"/>
          </a:xfrm>
          <a:prstGeom prst="rect">
            <a:avLst/>
          </a:prstGeom>
        </p:spPr>
      </p:pic>
    </p:spTree>
    <p:extLst>
      <p:ext uri="{BB962C8B-B14F-4D97-AF65-F5344CB8AC3E}">
        <p14:creationId xmlns:p14="http://schemas.microsoft.com/office/powerpoint/2010/main" val="2634472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Save and Go</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038" y="1781457"/>
            <a:ext cx="6609524" cy="4514286"/>
          </a:xfrm>
          <a:prstGeom prst="rect">
            <a:avLst/>
          </a:prstGeom>
        </p:spPr>
      </p:pic>
    </p:spTree>
    <p:extLst>
      <p:ext uri="{BB962C8B-B14F-4D97-AF65-F5344CB8AC3E}">
        <p14:creationId xmlns:p14="http://schemas.microsoft.com/office/powerpoint/2010/main" val="39035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District Budget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5524" y="1716630"/>
            <a:ext cx="5700276" cy="4417131"/>
          </a:xfrm>
          <a:prstGeom prst="rect">
            <a:avLst/>
          </a:prstGeom>
        </p:spPr>
      </p:pic>
    </p:spTree>
    <p:extLst>
      <p:ext uri="{BB962C8B-B14F-4D97-AF65-F5344CB8AC3E}">
        <p14:creationId xmlns:p14="http://schemas.microsoft.com/office/powerpoint/2010/main" val="1515298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District Budget Continued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773" y="1609148"/>
            <a:ext cx="8205027" cy="5248852"/>
          </a:xfrm>
          <a:prstGeom prst="rect">
            <a:avLst/>
          </a:prstGeom>
        </p:spPr>
      </p:pic>
    </p:spTree>
    <p:extLst>
      <p:ext uri="{BB962C8B-B14F-4D97-AF65-F5344CB8AC3E}">
        <p14:creationId xmlns:p14="http://schemas.microsoft.com/office/powerpoint/2010/main" val="2532014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934" y="221019"/>
            <a:ext cx="8596668" cy="1320800"/>
          </a:xfrm>
        </p:spPr>
        <p:txBody>
          <a:bodyPr/>
          <a:lstStyle/>
          <a:p>
            <a:pPr algn="ctr"/>
            <a:r>
              <a:rPr lang="en-US" dirty="0" smtClean="0"/>
              <a:t>Save and Go</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543" y="881419"/>
            <a:ext cx="7885714" cy="5704762"/>
          </a:xfrm>
          <a:prstGeom prst="rect">
            <a:avLst/>
          </a:prstGeom>
        </p:spPr>
      </p:pic>
    </p:spTree>
    <p:extLst>
      <p:ext uri="{BB962C8B-B14F-4D97-AF65-F5344CB8AC3E}">
        <p14:creationId xmlns:p14="http://schemas.microsoft.com/office/powerpoint/2010/main" val="1229750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201" y="276841"/>
            <a:ext cx="8596668" cy="1320800"/>
          </a:xfrm>
        </p:spPr>
        <p:txBody>
          <a:bodyPr/>
          <a:lstStyle/>
          <a:p>
            <a:pPr algn="ctr"/>
            <a:r>
              <a:rPr lang="en-US" dirty="0" smtClean="0"/>
              <a:t>Related Documents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70" y="1597641"/>
            <a:ext cx="9235440" cy="4488407"/>
          </a:xfrm>
          <a:prstGeom prst="rect">
            <a:avLst/>
          </a:prstGeom>
        </p:spPr>
      </p:pic>
      <p:sp>
        <p:nvSpPr>
          <p:cNvPr id="4" name="Right Brace 3"/>
          <p:cNvSpPr/>
          <p:nvPr/>
        </p:nvSpPr>
        <p:spPr>
          <a:xfrm>
            <a:off x="8469516" y="5171648"/>
            <a:ext cx="544680" cy="914400"/>
          </a:xfrm>
          <a:prstGeom prst="rightBrace">
            <a:avLst/>
          </a:prstGeom>
          <a:noFill/>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5" name="TextBox 4"/>
          <p:cNvSpPr txBox="1"/>
          <p:nvPr/>
        </p:nvSpPr>
        <p:spPr>
          <a:xfrm>
            <a:off x="8946496" y="5162718"/>
            <a:ext cx="3373488" cy="923330"/>
          </a:xfrm>
          <a:prstGeom prst="rect">
            <a:avLst/>
          </a:prstGeom>
          <a:noFill/>
        </p:spPr>
        <p:txBody>
          <a:bodyPr wrap="none" rtlCol="0">
            <a:spAutoFit/>
          </a:bodyPr>
          <a:lstStyle/>
          <a:p>
            <a:r>
              <a:rPr lang="en-US" b="1" dirty="0" smtClean="0"/>
              <a:t>For CBOs only.  In these slots,</a:t>
            </a:r>
          </a:p>
          <a:p>
            <a:r>
              <a:rPr lang="en-US" b="1" dirty="0" smtClean="0"/>
              <a:t>LEAs will upload a word </a:t>
            </a:r>
          </a:p>
          <a:p>
            <a:r>
              <a:rPr lang="en-US" b="1" dirty="0" smtClean="0"/>
              <a:t>Document which says N/A.</a:t>
            </a:r>
            <a:endParaRPr lang="en-US" b="1" dirty="0"/>
          </a:p>
        </p:txBody>
      </p:sp>
      <p:sp>
        <p:nvSpPr>
          <p:cNvPr id="6" name="TextBox 5"/>
          <p:cNvSpPr txBox="1"/>
          <p:nvPr/>
        </p:nvSpPr>
        <p:spPr>
          <a:xfrm>
            <a:off x="1010835" y="6207248"/>
            <a:ext cx="239168" cy="307777"/>
          </a:xfrm>
          <a:prstGeom prst="rect">
            <a:avLst/>
          </a:prstGeom>
          <a:noFill/>
        </p:spPr>
        <p:txBody>
          <a:bodyPr wrap="none" rtlCol="0">
            <a:spAutoFit/>
          </a:bodyPr>
          <a:lstStyle/>
          <a:p>
            <a:r>
              <a:rPr lang="en-US" sz="1400" dirty="0" smtClean="0"/>
              <a:t> </a:t>
            </a:r>
            <a:endParaRPr lang="en-US" sz="1400" dirty="0"/>
          </a:p>
        </p:txBody>
      </p:sp>
      <p:sp>
        <p:nvSpPr>
          <p:cNvPr id="7" name="TextBox 6"/>
          <p:cNvSpPr txBox="1"/>
          <p:nvPr/>
        </p:nvSpPr>
        <p:spPr>
          <a:xfrm>
            <a:off x="494370" y="6207248"/>
            <a:ext cx="8812284" cy="523220"/>
          </a:xfrm>
          <a:prstGeom prst="rect">
            <a:avLst/>
          </a:prstGeom>
          <a:noFill/>
        </p:spPr>
        <p:txBody>
          <a:bodyPr wrap="none" rtlCol="0">
            <a:spAutoFit/>
          </a:bodyPr>
          <a:lstStyle/>
          <a:p>
            <a:r>
              <a:rPr lang="en-US" sz="1400" b="1" dirty="0" smtClean="0">
                <a:solidFill>
                  <a:srgbClr val="FF0000"/>
                </a:solidFill>
              </a:rPr>
              <a:t>If you are applying for multiple sites, please return to the Add Grant Application page, after uploading </a:t>
            </a:r>
          </a:p>
          <a:p>
            <a:r>
              <a:rPr lang="en-US" sz="1400" b="1" dirty="0" smtClean="0">
                <a:solidFill>
                  <a:srgbClr val="FF0000"/>
                </a:solidFill>
              </a:rPr>
              <a:t>these documents, to begin the application for the next site.</a:t>
            </a:r>
            <a:endParaRPr lang="en-US" sz="1400" b="1" dirty="0">
              <a:solidFill>
                <a:srgbClr val="FF0000"/>
              </a:solidFill>
            </a:endParaRPr>
          </a:p>
        </p:txBody>
      </p:sp>
    </p:spTree>
    <p:extLst>
      <p:ext uri="{BB962C8B-B14F-4D97-AF65-F5344CB8AC3E}">
        <p14:creationId xmlns:p14="http://schemas.microsoft.com/office/powerpoint/2010/main" val="3780830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Logging into </a:t>
            </a:r>
            <a:r>
              <a:rPr lang="en-US" sz="4800" dirty="0" err="1" smtClean="0"/>
              <a:t>eGAP</a:t>
            </a:r>
            <a:endParaRPr lang="en-US" sz="4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3693" y="2160588"/>
            <a:ext cx="7744651" cy="3881437"/>
          </a:xfrm>
        </p:spPr>
      </p:pic>
    </p:spTree>
    <p:extLst>
      <p:ext uri="{BB962C8B-B14F-4D97-AF65-F5344CB8AC3E}">
        <p14:creationId xmlns:p14="http://schemas.microsoft.com/office/powerpoint/2010/main" val="1220257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Draft Status Completed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14" y="2379876"/>
            <a:ext cx="7428571" cy="3419048"/>
          </a:xfrm>
          <a:prstGeom prst="rect">
            <a:avLst/>
          </a:prstGeom>
        </p:spPr>
      </p:pic>
      <p:sp>
        <p:nvSpPr>
          <p:cNvPr id="4" name="TextBox 3"/>
          <p:cNvSpPr txBox="1"/>
          <p:nvPr/>
        </p:nvSpPr>
        <p:spPr>
          <a:xfrm>
            <a:off x="847288" y="5981350"/>
            <a:ext cx="7946406" cy="369332"/>
          </a:xfrm>
          <a:prstGeom prst="rect">
            <a:avLst/>
          </a:prstGeom>
          <a:noFill/>
        </p:spPr>
        <p:txBody>
          <a:bodyPr wrap="none" rtlCol="0">
            <a:spAutoFit/>
          </a:bodyPr>
          <a:lstStyle/>
          <a:p>
            <a:r>
              <a:rPr lang="en-US" dirty="0" smtClean="0">
                <a:solidFill>
                  <a:srgbClr val="FF0000"/>
                </a:solidFill>
              </a:rPr>
              <a:t>Once you click status complete, you cannot add another grant application.</a:t>
            </a:r>
            <a:endParaRPr lang="en-US" dirty="0">
              <a:solidFill>
                <a:srgbClr val="FF0000"/>
              </a:solidFill>
            </a:endParaRPr>
          </a:p>
        </p:txBody>
      </p:sp>
    </p:spTree>
    <p:extLst>
      <p:ext uri="{BB962C8B-B14F-4D97-AF65-F5344CB8AC3E}">
        <p14:creationId xmlns:p14="http://schemas.microsoft.com/office/powerpoint/2010/main" val="3209798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68266" cy="5461000"/>
          </a:xfrm>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8000" dirty="0" smtClean="0"/>
              <a:t>Approval Chain</a:t>
            </a:r>
            <a:endParaRPr lang="en-US" sz="8000" dirty="0"/>
          </a:p>
        </p:txBody>
      </p:sp>
    </p:spTree>
    <p:extLst>
      <p:ext uri="{BB962C8B-B14F-4D97-AF65-F5344CB8AC3E}">
        <p14:creationId xmlns:p14="http://schemas.microsoft.com/office/powerpoint/2010/main" val="2116449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CSFO/Accountant/Authorized Rep Approval</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9634" y="2133600"/>
            <a:ext cx="6803972" cy="4263714"/>
          </a:xfrm>
          <a:prstGeom prst="rect">
            <a:avLst/>
          </a:prstGeom>
        </p:spPr>
      </p:pic>
    </p:spTree>
    <p:extLst>
      <p:ext uri="{BB962C8B-B14F-4D97-AF65-F5344CB8AC3E}">
        <p14:creationId xmlns:p14="http://schemas.microsoft.com/office/powerpoint/2010/main" val="3303331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CSFO/Accountant/Authorized Rep</a:t>
            </a:r>
            <a:br>
              <a:rPr lang="en-US" dirty="0" smtClean="0"/>
            </a:br>
            <a:r>
              <a:rPr lang="en-US" dirty="0" smtClean="0"/>
              <a:t>Confirmation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690" y="2697314"/>
            <a:ext cx="10647619" cy="2428571"/>
          </a:xfrm>
          <a:prstGeom prst="rect">
            <a:avLst/>
          </a:prstGeom>
        </p:spPr>
      </p:pic>
    </p:spTree>
    <p:extLst>
      <p:ext uri="{BB962C8B-B14F-4D97-AF65-F5344CB8AC3E}">
        <p14:creationId xmlns:p14="http://schemas.microsoft.com/office/powerpoint/2010/main" val="1015906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Superintendent/Executive Director/Authorized Representative Assurances</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19" y="1930400"/>
            <a:ext cx="9447183" cy="4719309"/>
          </a:xfrm>
          <a:prstGeom prst="rect">
            <a:avLst/>
          </a:prstGeom>
        </p:spPr>
      </p:pic>
      <p:sp>
        <p:nvSpPr>
          <p:cNvPr id="5" name="Left Arrow 4"/>
          <p:cNvSpPr/>
          <p:nvPr/>
        </p:nvSpPr>
        <p:spPr>
          <a:xfrm>
            <a:off x="1117600" y="5330198"/>
            <a:ext cx="889508" cy="1651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044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Assurances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2105298"/>
            <a:ext cx="8785978" cy="4444392"/>
          </a:xfrm>
          <a:prstGeom prst="rect">
            <a:avLst/>
          </a:prstGeom>
        </p:spPr>
      </p:pic>
    </p:spTree>
    <p:extLst>
      <p:ext uri="{BB962C8B-B14F-4D97-AF65-F5344CB8AC3E}">
        <p14:creationId xmlns:p14="http://schemas.microsoft.com/office/powerpoint/2010/main" val="1897793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238" y="738524"/>
            <a:ext cx="10409524" cy="5380952"/>
          </a:xfrm>
          <a:prstGeom prst="rect">
            <a:avLst/>
          </a:prstGeom>
        </p:spPr>
      </p:pic>
    </p:spTree>
    <p:extLst>
      <p:ext uri="{BB962C8B-B14F-4D97-AF65-F5344CB8AC3E}">
        <p14:creationId xmlns:p14="http://schemas.microsoft.com/office/powerpoint/2010/main" val="1015958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Superintendent/Executive Director/Authorized Representative Assurances</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19" y="1930400"/>
            <a:ext cx="9447183" cy="4719309"/>
          </a:xfrm>
          <a:prstGeom prst="rect">
            <a:avLst/>
          </a:prstGeom>
        </p:spPr>
      </p:pic>
      <p:pic>
        <p:nvPicPr>
          <p:cNvPr id="6" name="Picture 5"/>
          <p:cNvPicPr>
            <a:picLocks noChangeAspect="1"/>
          </p:cNvPicPr>
          <p:nvPr/>
        </p:nvPicPr>
        <p:blipFill>
          <a:blip r:embed="rId4"/>
          <a:stretch>
            <a:fillRect/>
          </a:stretch>
        </p:blipFill>
        <p:spPr>
          <a:xfrm>
            <a:off x="2911308" y="5610852"/>
            <a:ext cx="908383" cy="182896"/>
          </a:xfrm>
          <a:prstGeom prst="rect">
            <a:avLst/>
          </a:prstGeom>
        </p:spPr>
      </p:pic>
    </p:spTree>
    <p:extLst>
      <p:ext uri="{BB962C8B-B14F-4D97-AF65-F5344CB8AC3E}">
        <p14:creationId xmlns:p14="http://schemas.microsoft.com/office/powerpoint/2010/main" val="4126529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Assurances Confirmation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96" y="2290962"/>
            <a:ext cx="9257143" cy="3190476"/>
          </a:xfrm>
          <a:prstGeom prst="rect">
            <a:avLst/>
          </a:prstGeom>
        </p:spPr>
      </p:pic>
    </p:spTree>
    <p:extLst>
      <p:ext uri="{BB962C8B-B14F-4D97-AF65-F5344CB8AC3E}">
        <p14:creationId xmlns:p14="http://schemas.microsoft.com/office/powerpoint/2010/main" val="16866725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Save and Go</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509" y="2389409"/>
            <a:ext cx="5752381" cy="3552381"/>
          </a:xfrm>
          <a:prstGeom prst="rect">
            <a:avLst/>
          </a:prstGeom>
        </p:spPr>
      </p:pic>
    </p:spTree>
    <p:extLst>
      <p:ext uri="{BB962C8B-B14F-4D97-AF65-F5344CB8AC3E}">
        <p14:creationId xmlns:p14="http://schemas.microsoft.com/office/powerpoint/2010/main" val="3530111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Session Timeout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83238" y="1557273"/>
            <a:ext cx="1184859" cy="3881437"/>
          </a:xfrm>
        </p:spPr>
      </p:pic>
      <p:sp>
        <p:nvSpPr>
          <p:cNvPr id="6" name="TextBox 5"/>
          <p:cNvSpPr txBox="1"/>
          <p:nvPr/>
        </p:nvSpPr>
        <p:spPr>
          <a:xfrm>
            <a:off x="1093509" y="5872899"/>
            <a:ext cx="7569723" cy="369332"/>
          </a:xfrm>
          <a:prstGeom prst="rect">
            <a:avLst/>
          </a:prstGeom>
          <a:noFill/>
        </p:spPr>
        <p:txBody>
          <a:bodyPr wrap="square" rtlCol="0">
            <a:spAutoFit/>
          </a:bodyPr>
          <a:lstStyle/>
          <a:p>
            <a:r>
              <a:rPr lang="en-US" dirty="0" smtClean="0"/>
              <a:t>If the system is inactive after 60 minutes, it will time out.</a:t>
            </a:r>
            <a:endParaRPr lang="en-US" dirty="0"/>
          </a:p>
        </p:txBody>
      </p:sp>
    </p:spTree>
    <p:extLst>
      <p:ext uri="{BB962C8B-B14F-4D97-AF65-F5344CB8AC3E}">
        <p14:creationId xmlns:p14="http://schemas.microsoft.com/office/powerpoint/2010/main" val="2506347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Superintendent/Executive Director Approval</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19" y="1443251"/>
            <a:ext cx="9227481" cy="4609558"/>
          </a:xfrm>
          <a:prstGeom prst="rect">
            <a:avLst/>
          </a:prstGeom>
        </p:spPr>
      </p:pic>
      <p:sp>
        <p:nvSpPr>
          <p:cNvPr id="4" name="Left Arrow 3"/>
          <p:cNvSpPr/>
          <p:nvPr/>
        </p:nvSpPr>
        <p:spPr>
          <a:xfrm>
            <a:off x="5070966" y="2528086"/>
            <a:ext cx="914908" cy="1605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80621" y="2363941"/>
            <a:ext cx="4488728" cy="400110"/>
          </a:xfrm>
          <a:prstGeom prst="rect">
            <a:avLst/>
          </a:prstGeom>
          <a:noFill/>
        </p:spPr>
        <p:txBody>
          <a:bodyPr wrap="none" lIns="91440" tIns="45720" rIns="91440" bIns="45720">
            <a:spAutoFit/>
          </a:bodyPr>
          <a:lstStyle/>
          <a:p>
            <a:pPr algn="ctr"/>
            <a:r>
              <a:rPr lang="en-US" sz="2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Due by 11:00 p.m. on May 13, 2016</a:t>
            </a:r>
            <a:endParaRPr lang="en-US" sz="2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813771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ALSDE Specialist Approval</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2278238"/>
            <a:ext cx="8809524" cy="2809524"/>
          </a:xfrm>
          <a:prstGeom prst="rect">
            <a:avLst/>
          </a:prstGeom>
        </p:spPr>
      </p:pic>
    </p:spTree>
    <p:extLst>
      <p:ext uri="{BB962C8B-B14F-4D97-AF65-F5344CB8AC3E}">
        <p14:creationId xmlns:p14="http://schemas.microsoft.com/office/powerpoint/2010/main" val="8112479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ALSDE Administrator Approval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047" y="1729000"/>
            <a:ext cx="7561905" cy="3400000"/>
          </a:xfrm>
          <a:prstGeom prst="rect">
            <a:avLst/>
          </a:prstGeom>
        </p:spPr>
      </p:pic>
    </p:spTree>
    <p:extLst>
      <p:ext uri="{BB962C8B-B14F-4D97-AF65-F5344CB8AC3E}">
        <p14:creationId xmlns:p14="http://schemas.microsoft.com/office/powerpoint/2010/main" val="37817018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ALSDE Federal Programs Director Approval</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287" y="2384671"/>
            <a:ext cx="7104762" cy="3942857"/>
          </a:xfrm>
          <a:prstGeom prst="rect">
            <a:avLst/>
          </a:prstGeom>
        </p:spPr>
      </p:pic>
    </p:spTree>
    <p:extLst>
      <p:ext uri="{BB962C8B-B14F-4D97-AF65-F5344CB8AC3E}">
        <p14:creationId xmlns:p14="http://schemas.microsoft.com/office/powerpoint/2010/main" val="4036375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21</a:t>
            </a:r>
            <a:r>
              <a:rPr lang="en-US" baseline="30000" dirty="0" smtClean="0"/>
              <a:t>st</a:t>
            </a:r>
            <a:r>
              <a:rPr lang="en-US" dirty="0" smtClean="0"/>
              <a:t> Century Reviewed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14" y="1805139"/>
            <a:ext cx="9651828" cy="3155167"/>
          </a:xfrm>
          <a:prstGeom prst="rect">
            <a:avLst/>
          </a:prstGeom>
        </p:spPr>
      </p:pic>
    </p:spTree>
    <p:extLst>
      <p:ext uri="{BB962C8B-B14F-4D97-AF65-F5344CB8AC3E}">
        <p14:creationId xmlns:p14="http://schemas.microsoft.com/office/powerpoint/2010/main" val="10411002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Continuation Grants</a:t>
            </a:r>
            <a:br>
              <a:rPr lang="en-US" sz="4800" dirty="0" smtClean="0"/>
            </a:br>
            <a:r>
              <a:rPr lang="en-US" sz="4000" dirty="0" smtClean="0"/>
              <a:t>Cohort 11</a:t>
            </a:r>
            <a:endParaRPr lang="en-US" sz="4000" dirty="0"/>
          </a:p>
        </p:txBody>
      </p:sp>
      <p:sp>
        <p:nvSpPr>
          <p:cNvPr id="3" name="TextBox 2"/>
          <p:cNvSpPr txBox="1"/>
          <p:nvPr/>
        </p:nvSpPr>
        <p:spPr>
          <a:xfrm>
            <a:off x="677335" y="1837036"/>
            <a:ext cx="8878558" cy="3539430"/>
          </a:xfrm>
          <a:prstGeom prst="rect">
            <a:avLst/>
          </a:prstGeom>
          <a:noFill/>
        </p:spPr>
        <p:txBody>
          <a:bodyPr wrap="square" rtlCol="0">
            <a:spAutoFit/>
          </a:bodyPr>
          <a:lstStyle/>
          <a:p>
            <a:endParaRPr lang="en-US" sz="3200" smtClean="0"/>
          </a:p>
          <a:p>
            <a:r>
              <a:rPr lang="en-US" sz="3200" smtClean="0"/>
              <a:t>LEAs </a:t>
            </a:r>
            <a:r>
              <a:rPr lang="en-US" sz="3200" dirty="0" smtClean="0"/>
              <a:t>and CBOs who currently have a 21</a:t>
            </a:r>
            <a:r>
              <a:rPr lang="en-US" sz="3200" baseline="30000" dirty="0" smtClean="0"/>
              <a:t>st</a:t>
            </a:r>
            <a:r>
              <a:rPr lang="en-US" sz="3200" dirty="0" smtClean="0"/>
              <a:t> Century Continuation Grant will not load the continuation grant until directed to do so by the ALSDE. You will receive notification and specific directions as to how to add the continuation grants.</a:t>
            </a:r>
          </a:p>
        </p:txBody>
      </p:sp>
    </p:spTree>
    <p:extLst>
      <p:ext uri="{BB962C8B-B14F-4D97-AF65-F5344CB8AC3E}">
        <p14:creationId xmlns:p14="http://schemas.microsoft.com/office/powerpoint/2010/main" val="110921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t>Contact Us!</a:t>
            </a:r>
            <a:endParaRPr lang="en-US" sz="7200" dirty="0"/>
          </a:p>
        </p:txBody>
      </p:sp>
      <p:sp>
        <p:nvSpPr>
          <p:cNvPr id="3" name="TextBox 2"/>
          <p:cNvSpPr txBox="1"/>
          <p:nvPr/>
        </p:nvSpPr>
        <p:spPr>
          <a:xfrm>
            <a:off x="1039660" y="2242159"/>
            <a:ext cx="7214991" cy="4832092"/>
          </a:xfrm>
          <a:prstGeom prst="rect">
            <a:avLst/>
          </a:prstGeom>
          <a:noFill/>
        </p:spPr>
        <p:txBody>
          <a:bodyPr wrap="square" rtlCol="0">
            <a:spAutoFit/>
          </a:bodyPr>
          <a:lstStyle/>
          <a:p>
            <a:pPr algn="ctr"/>
            <a:r>
              <a:rPr lang="en-US" sz="4400" dirty="0" smtClean="0"/>
              <a:t>Mark Ward </a:t>
            </a:r>
          </a:p>
          <a:p>
            <a:pPr algn="ctr"/>
            <a:r>
              <a:rPr lang="en-US" sz="4400" dirty="0" smtClean="0">
                <a:hlinkClick r:id="rId2"/>
              </a:rPr>
              <a:t>mward@alsde.edu</a:t>
            </a:r>
            <a:endParaRPr lang="en-US" sz="4400" dirty="0" smtClean="0"/>
          </a:p>
          <a:p>
            <a:pPr algn="ctr"/>
            <a:endParaRPr lang="en-US" sz="4400" dirty="0"/>
          </a:p>
          <a:p>
            <a:pPr algn="ctr"/>
            <a:r>
              <a:rPr lang="en-US" sz="4400" dirty="0" smtClean="0"/>
              <a:t>Joslyn Reddick</a:t>
            </a:r>
          </a:p>
          <a:p>
            <a:pPr algn="ctr"/>
            <a:r>
              <a:rPr lang="en-US" sz="4400" dirty="0" smtClean="0">
                <a:hlinkClick r:id="rId3"/>
              </a:rPr>
              <a:t>jreddick@alsde.edu</a:t>
            </a:r>
            <a:endParaRPr lang="en-US" sz="4400" dirty="0" smtClean="0"/>
          </a:p>
          <a:p>
            <a:pPr algn="ctr"/>
            <a:endParaRPr lang="en-US" sz="4400" dirty="0"/>
          </a:p>
          <a:p>
            <a:pPr algn="ctr"/>
            <a:endParaRPr lang="en-US" sz="4400" dirty="0"/>
          </a:p>
        </p:txBody>
      </p:sp>
    </p:spTree>
    <p:extLst>
      <p:ext uri="{BB962C8B-B14F-4D97-AF65-F5344CB8AC3E}">
        <p14:creationId xmlns:p14="http://schemas.microsoft.com/office/powerpoint/2010/main" val="2839605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Funding Applications Page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85" y="2474080"/>
            <a:ext cx="9740133" cy="2653115"/>
          </a:xfrm>
          <a:prstGeom prst="rect">
            <a:avLst/>
          </a:prstGeom>
        </p:spPr>
      </p:pic>
      <p:sp>
        <p:nvSpPr>
          <p:cNvPr id="4" name="Left Arrow 3"/>
          <p:cNvSpPr/>
          <p:nvPr/>
        </p:nvSpPr>
        <p:spPr>
          <a:xfrm>
            <a:off x="1365337" y="3073009"/>
            <a:ext cx="990934" cy="1878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56271" y="5345745"/>
            <a:ext cx="5486399" cy="923330"/>
          </a:xfrm>
          <a:prstGeom prst="rect">
            <a:avLst/>
          </a:prstGeom>
          <a:noFill/>
        </p:spPr>
        <p:txBody>
          <a:bodyPr wrap="square" rtlCol="0">
            <a:spAutoFit/>
          </a:bodyPr>
          <a:lstStyle/>
          <a:p>
            <a:r>
              <a:rPr lang="en-US" dirty="0" smtClean="0"/>
              <a:t>The application year is defaulted to the current fiscal year which is 2016.  Click on the dropdown list and change the year to 2017.</a:t>
            </a:r>
            <a:endParaRPr lang="en-US" dirty="0"/>
          </a:p>
        </p:txBody>
      </p:sp>
    </p:spTree>
    <p:extLst>
      <p:ext uri="{BB962C8B-B14F-4D97-AF65-F5344CB8AC3E}">
        <p14:creationId xmlns:p14="http://schemas.microsoft.com/office/powerpoint/2010/main" val="2936862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480" y="468198"/>
            <a:ext cx="8596668" cy="1320800"/>
          </a:xfrm>
        </p:spPr>
        <p:txBody>
          <a:bodyPr/>
          <a:lstStyle/>
          <a:p>
            <a:r>
              <a:rPr lang="en-US" dirty="0" smtClean="0"/>
              <a:t>Click on 21</a:t>
            </a:r>
            <a:r>
              <a:rPr lang="en-US" baseline="30000" dirty="0" smtClean="0"/>
              <a:t>st</a:t>
            </a:r>
            <a:r>
              <a:rPr lang="en-US" dirty="0" smtClean="0"/>
              <a:t> Century Application Link</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035" y="2420822"/>
            <a:ext cx="10048973" cy="3521484"/>
          </a:xfrm>
          <a:prstGeom prst="rect">
            <a:avLst/>
          </a:prstGeom>
        </p:spPr>
      </p:pic>
      <p:pic>
        <p:nvPicPr>
          <p:cNvPr id="4" name="Picture 3"/>
          <p:cNvPicPr>
            <a:picLocks noChangeAspect="1"/>
          </p:cNvPicPr>
          <p:nvPr/>
        </p:nvPicPr>
        <p:blipFill>
          <a:blip r:embed="rId3"/>
          <a:stretch>
            <a:fillRect/>
          </a:stretch>
        </p:blipFill>
        <p:spPr>
          <a:xfrm>
            <a:off x="1310219" y="5484097"/>
            <a:ext cx="1012024" cy="207282"/>
          </a:xfrm>
          <a:prstGeom prst="rect">
            <a:avLst/>
          </a:prstGeom>
        </p:spPr>
      </p:pic>
    </p:spTree>
    <p:extLst>
      <p:ext uri="{BB962C8B-B14F-4D97-AF65-F5344CB8AC3E}">
        <p14:creationId xmlns:p14="http://schemas.microsoft.com/office/powerpoint/2010/main" val="1588722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Draft Started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914" y="1930400"/>
            <a:ext cx="8062088" cy="4844616"/>
          </a:xfrm>
          <a:prstGeom prst="rect">
            <a:avLst/>
          </a:prstGeom>
        </p:spPr>
      </p:pic>
      <p:sp>
        <p:nvSpPr>
          <p:cNvPr id="5" name="Left Arrow 4"/>
          <p:cNvSpPr/>
          <p:nvPr/>
        </p:nvSpPr>
        <p:spPr>
          <a:xfrm>
            <a:off x="3048000" y="2870200"/>
            <a:ext cx="1080008" cy="2413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690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Draft Started Confirmation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86" y="2219476"/>
            <a:ext cx="10571428" cy="2419048"/>
          </a:xfrm>
          <a:prstGeom prst="rect">
            <a:avLst/>
          </a:prstGeom>
        </p:spPr>
      </p:pic>
    </p:spTree>
    <p:extLst>
      <p:ext uri="{BB962C8B-B14F-4D97-AF65-F5344CB8AC3E}">
        <p14:creationId xmlns:p14="http://schemas.microsoft.com/office/powerpoint/2010/main" val="12002097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372</TotalTime>
  <Words>972</Words>
  <Application>Microsoft Office PowerPoint</Application>
  <PresentationFormat>Widescreen</PresentationFormat>
  <Paragraphs>174</Paragraphs>
  <Slides>56</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Trebuchet MS</vt:lpstr>
      <vt:lpstr>Wingdings</vt:lpstr>
      <vt:lpstr>Wingdings 3</vt:lpstr>
      <vt:lpstr>Facet</vt:lpstr>
      <vt:lpstr>                   21st Century eGAP Application Training FY 2017 Due May 13, 2016    </vt:lpstr>
      <vt:lpstr>Getting EGAP Access</vt:lpstr>
      <vt:lpstr>Hardware/Internet Specifications</vt:lpstr>
      <vt:lpstr>Logging into eGAP</vt:lpstr>
      <vt:lpstr>Session Timeout </vt:lpstr>
      <vt:lpstr>Funding Applications Page</vt:lpstr>
      <vt:lpstr>Click on 21st Century Application Link</vt:lpstr>
      <vt:lpstr>Draft Started</vt:lpstr>
      <vt:lpstr>Draft Started Confirmation</vt:lpstr>
      <vt:lpstr>Add Grant Application</vt:lpstr>
      <vt:lpstr>Add Grant Application</vt:lpstr>
      <vt:lpstr>Add Grant Application Site Name</vt:lpstr>
      <vt:lpstr>Creating Center Codes</vt:lpstr>
      <vt:lpstr>Examples of Appropriate Center Codes</vt:lpstr>
      <vt:lpstr>Inappropriate site codes</vt:lpstr>
      <vt:lpstr>Creating Center Code</vt:lpstr>
      <vt:lpstr>Edit and Delete Site</vt:lpstr>
      <vt:lpstr>Delete </vt:lpstr>
      <vt:lpstr>Save and Go/Cookie Trail</vt:lpstr>
      <vt:lpstr>Budget</vt:lpstr>
      <vt:lpstr>Budget</vt:lpstr>
      <vt:lpstr>Budget Save and Go</vt:lpstr>
      <vt:lpstr>Input Budget</vt:lpstr>
      <vt:lpstr>Save and Go</vt:lpstr>
      <vt:lpstr>Application Details</vt:lpstr>
      <vt:lpstr>Needs Assessment</vt:lpstr>
      <vt:lpstr>Application Details Continued</vt:lpstr>
      <vt:lpstr>Application Details Continued</vt:lpstr>
      <vt:lpstr>Application Details Continued</vt:lpstr>
      <vt:lpstr>Application Details Continued</vt:lpstr>
      <vt:lpstr>Application Details Continued</vt:lpstr>
      <vt:lpstr>Application Details Continued</vt:lpstr>
      <vt:lpstr>Application Details Continued</vt:lpstr>
      <vt:lpstr>Application Details Continued</vt:lpstr>
      <vt:lpstr>Save and Go</vt:lpstr>
      <vt:lpstr>District Budget</vt:lpstr>
      <vt:lpstr>District Budget Continued</vt:lpstr>
      <vt:lpstr>Save and Go</vt:lpstr>
      <vt:lpstr>Related Documents</vt:lpstr>
      <vt:lpstr>Draft Status Completed</vt:lpstr>
      <vt:lpstr>    Approval Chain</vt:lpstr>
      <vt:lpstr>CSFO/Accountant/Authorized Rep Approval</vt:lpstr>
      <vt:lpstr>CSFO/Accountant/Authorized Rep Confirmation</vt:lpstr>
      <vt:lpstr>Superintendent/Executive Director/Authorized Representative Assurances</vt:lpstr>
      <vt:lpstr>Assurances</vt:lpstr>
      <vt:lpstr>PowerPoint Presentation</vt:lpstr>
      <vt:lpstr>Superintendent/Executive Director/Authorized Representative Assurances</vt:lpstr>
      <vt:lpstr>Assurances Confirmation</vt:lpstr>
      <vt:lpstr>Save and Go</vt:lpstr>
      <vt:lpstr>Superintendent/Executive Director Approval</vt:lpstr>
      <vt:lpstr>ALSDE Specialist Approval</vt:lpstr>
      <vt:lpstr>ALSDE Administrator Approval</vt:lpstr>
      <vt:lpstr>ALSDE Federal Programs Director Approval</vt:lpstr>
      <vt:lpstr>21st Century Reviewed</vt:lpstr>
      <vt:lpstr>Continuation Grants Cohort 11</vt:lpstr>
      <vt:lpstr>Contact Us!</vt:lpstr>
    </vt:vector>
  </TitlesOfParts>
  <Company>Alabama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Century eGAP Application</dc:title>
  <dc:creator>Reddick Joslyn</dc:creator>
  <cp:lastModifiedBy>Ward Mark</cp:lastModifiedBy>
  <cp:revision>114</cp:revision>
  <cp:lastPrinted>2016-04-20T16:06:16Z</cp:lastPrinted>
  <dcterms:created xsi:type="dcterms:W3CDTF">2014-07-31T19:21:16Z</dcterms:created>
  <dcterms:modified xsi:type="dcterms:W3CDTF">2016-04-28T15:26:57Z</dcterms:modified>
</cp:coreProperties>
</file>