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29"/>
  </p:notesMasterIdLst>
  <p:handoutMasterIdLst>
    <p:handoutMasterId r:id="rId30"/>
  </p:handoutMasterIdLst>
  <p:sldIdLst>
    <p:sldId id="789" r:id="rId2"/>
    <p:sldId id="834" r:id="rId3"/>
    <p:sldId id="791" r:id="rId4"/>
    <p:sldId id="841" r:id="rId5"/>
    <p:sldId id="792" r:id="rId6"/>
    <p:sldId id="793" r:id="rId7"/>
    <p:sldId id="794" r:id="rId8"/>
    <p:sldId id="795" r:id="rId9"/>
    <p:sldId id="796" r:id="rId10"/>
    <p:sldId id="797" r:id="rId11"/>
    <p:sldId id="835" r:id="rId12"/>
    <p:sldId id="799" r:id="rId13"/>
    <p:sldId id="836" r:id="rId14"/>
    <p:sldId id="837" r:id="rId15"/>
    <p:sldId id="800" r:id="rId16"/>
    <p:sldId id="801" r:id="rId17"/>
    <p:sldId id="840" r:id="rId18"/>
    <p:sldId id="842" r:id="rId19"/>
    <p:sldId id="844" r:id="rId20"/>
    <p:sldId id="845" r:id="rId21"/>
    <p:sldId id="846" r:id="rId22"/>
    <p:sldId id="839" r:id="rId23"/>
    <p:sldId id="847" r:id="rId24"/>
    <p:sldId id="843" r:id="rId25"/>
    <p:sldId id="803" r:id="rId26"/>
    <p:sldId id="798" r:id="rId27"/>
    <p:sldId id="848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charset="2"/>
      <a:defRPr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charset="2"/>
      <a:defRPr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charset="2"/>
      <a:defRPr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charset="2"/>
      <a:defRPr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charset="2"/>
      <a:defRPr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89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4" autoAdjust="0"/>
    <p:restoredTop sz="94709" autoAdjust="0"/>
  </p:normalViewPr>
  <p:slideViewPr>
    <p:cSldViewPr>
      <p:cViewPr varScale="1">
        <p:scale>
          <a:sx n="66" d="100"/>
          <a:sy n="66" d="100"/>
        </p:scale>
        <p:origin x="9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922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2AD1A-04A2-314F-A9A6-33C65F251216}" type="doc">
      <dgm:prSet loTypeId="urn:microsoft.com/office/officeart/2005/8/layout/venn1" loCatId="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FED91DD-AFBF-5C48-9C33-3439C1E2F1C5}">
      <dgm:prSet phldrT="[Text]"/>
      <dgm:spPr/>
      <dgm:t>
        <a:bodyPr/>
        <a:lstStyle/>
        <a:p>
          <a:r>
            <a:rPr lang="en-US" b="1" dirty="0" smtClean="0"/>
            <a:t>Within-District Allocations</a:t>
          </a:r>
          <a:endParaRPr lang="en-US" b="1" dirty="0"/>
        </a:p>
      </dgm:t>
    </dgm:pt>
    <dgm:pt modelId="{230CD6B7-6B6F-ED46-8752-9D350B05D7AA}" type="parTrans" cxnId="{8BE26765-0278-6843-9F07-D5ADE17A4773}">
      <dgm:prSet/>
      <dgm:spPr/>
      <dgm:t>
        <a:bodyPr/>
        <a:lstStyle/>
        <a:p>
          <a:endParaRPr lang="en-US"/>
        </a:p>
      </dgm:t>
    </dgm:pt>
    <dgm:pt modelId="{A996B824-8C27-CD4A-93B9-CF524D755286}" type="sibTrans" cxnId="{8BE26765-0278-6843-9F07-D5ADE17A4773}">
      <dgm:prSet/>
      <dgm:spPr/>
      <dgm:t>
        <a:bodyPr/>
        <a:lstStyle/>
        <a:p>
          <a:endParaRPr lang="en-US"/>
        </a:p>
      </dgm:t>
    </dgm:pt>
    <dgm:pt modelId="{76EFCC46-B984-5D4B-AB31-47DB8FDC1A37}">
      <dgm:prSet phldrT="[Text]"/>
      <dgm:spPr/>
      <dgm:t>
        <a:bodyPr/>
        <a:lstStyle/>
        <a:p>
          <a:r>
            <a:rPr lang="en-US" b="1" dirty="0" smtClean="0"/>
            <a:t>Accountability</a:t>
          </a:r>
          <a:endParaRPr lang="en-US" b="1" dirty="0"/>
        </a:p>
      </dgm:t>
    </dgm:pt>
    <dgm:pt modelId="{AFA55DFE-DF1C-2C4D-BE07-041954274353}" type="parTrans" cxnId="{CD16C977-D772-EA45-A5FD-1DEFEBE1A5DF}">
      <dgm:prSet/>
      <dgm:spPr/>
      <dgm:t>
        <a:bodyPr/>
        <a:lstStyle/>
        <a:p>
          <a:endParaRPr lang="en-US"/>
        </a:p>
      </dgm:t>
    </dgm:pt>
    <dgm:pt modelId="{7CEFEF45-D068-D34B-B2B7-C1320DC9BA16}" type="sibTrans" cxnId="{CD16C977-D772-EA45-A5FD-1DEFEBE1A5DF}">
      <dgm:prSet/>
      <dgm:spPr/>
      <dgm:t>
        <a:bodyPr/>
        <a:lstStyle/>
        <a:p>
          <a:endParaRPr lang="en-US"/>
        </a:p>
      </dgm:t>
    </dgm:pt>
    <dgm:pt modelId="{9347D4A1-2BAA-D64A-A024-44548803C45B}">
      <dgm:prSet phldrT="[Text]"/>
      <dgm:spPr/>
      <dgm:t>
        <a:bodyPr/>
        <a:lstStyle/>
        <a:p>
          <a:r>
            <a:rPr lang="en-US" b="1" dirty="0" smtClean="0"/>
            <a:t>Equitable services to eligible Private school students</a:t>
          </a:r>
          <a:endParaRPr lang="en-US" b="1" dirty="0"/>
        </a:p>
      </dgm:t>
    </dgm:pt>
    <dgm:pt modelId="{1AC47961-EB91-9E4E-AD4B-F6CE6E2515C1}" type="parTrans" cxnId="{E61F1A33-DCD9-9A41-AB25-54B5ED70CFEF}">
      <dgm:prSet/>
      <dgm:spPr/>
      <dgm:t>
        <a:bodyPr/>
        <a:lstStyle/>
        <a:p>
          <a:endParaRPr lang="en-US"/>
        </a:p>
      </dgm:t>
    </dgm:pt>
    <dgm:pt modelId="{A96C3DDD-397D-F24D-8A34-BF3905A55D83}" type="sibTrans" cxnId="{E61F1A33-DCD9-9A41-AB25-54B5ED70CFEF}">
      <dgm:prSet/>
      <dgm:spPr/>
      <dgm:t>
        <a:bodyPr/>
        <a:lstStyle/>
        <a:p>
          <a:endParaRPr lang="en-US"/>
        </a:p>
      </dgm:t>
    </dgm:pt>
    <dgm:pt modelId="{D34174A7-F40C-E848-AE56-E86BD3813B08}" type="pres">
      <dgm:prSet presAssocID="{0832AD1A-04A2-314F-A9A6-33C65F2512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600281-905F-5E4C-8301-370AC91ADFE9}" type="pres">
      <dgm:prSet presAssocID="{4FED91DD-AFBF-5C48-9C33-3439C1E2F1C5}" presName="circ1" presStyleLbl="vennNode1" presStyleIdx="0" presStyleCnt="3" custLinFactNeighborX="-1679" custLinFactNeighborY="7393"/>
      <dgm:spPr/>
      <dgm:t>
        <a:bodyPr/>
        <a:lstStyle/>
        <a:p>
          <a:endParaRPr lang="en-US"/>
        </a:p>
      </dgm:t>
    </dgm:pt>
    <dgm:pt modelId="{0E38228A-CAB1-1B4F-9060-8A4224219D62}" type="pres">
      <dgm:prSet presAssocID="{4FED91DD-AFBF-5C48-9C33-3439C1E2F1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378E3-9814-6941-8434-B97D8D61B73D}" type="pres">
      <dgm:prSet presAssocID="{76EFCC46-B984-5D4B-AB31-47DB8FDC1A37}" presName="circ2" presStyleLbl="vennNode1" presStyleIdx="1" presStyleCnt="3" custScaleX="104891" custScaleY="96156" custLinFactNeighborX="2933" custLinFactNeighborY="9491"/>
      <dgm:spPr/>
      <dgm:t>
        <a:bodyPr/>
        <a:lstStyle/>
        <a:p>
          <a:endParaRPr lang="en-US"/>
        </a:p>
      </dgm:t>
    </dgm:pt>
    <dgm:pt modelId="{C067A489-4C36-3444-8898-87582F4ED03F}" type="pres">
      <dgm:prSet presAssocID="{76EFCC46-B984-5D4B-AB31-47DB8FDC1A3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91B67-8B22-F44A-BAD1-6D181E1250E9}" type="pres">
      <dgm:prSet presAssocID="{9347D4A1-2BAA-D64A-A024-44548803C45B}" presName="circ3" presStyleLbl="vennNode1" presStyleIdx="2" presStyleCnt="3" custScaleX="103934" custScaleY="102120" custLinFactNeighborX="-2396" custLinFactNeighborY="1553"/>
      <dgm:spPr/>
      <dgm:t>
        <a:bodyPr/>
        <a:lstStyle/>
        <a:p>
          <a:endParaRPr lang="en-US"/>
        </a:p>
      </dgm:t>
    </dgm:pt>
    <dgm:pt modelId="{FA762403-98A9-D844-949B-94979F56DE3F}" type="pres">
      <dgm:prSet presAssocID="{9347D4A1-2BAA-D64A-A024-44548803C45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F1A33-DCD9-9A41-AB25-54B5ED70CFEF}" srcId="{0832AD1A-04A2-314F-A9A6-33C65F251216}" destId="{9347D4A1-2BAA-D64A-A024-44548803C45B}" srcOrd="2" destOrd="0" parTransId="{1AC47961-EB91-9E4E-AD4B-F6CE6E2515C1}" sibTransId="{A96C3DDD-397D-F24D-8A34-BF3905A55D83}"/>
    <dgm:cxn modelId="{AE38CFA7-B030-4B52-A3E0-75C0CA17ABFA}" type="presOf" srcId="{76EFCC46-B984-5D4B-AB31-47DB8FDC1A37}" destId="{9E8378E3-9814-6941-8434-B97D8D61B73D}" srcOrd="0" destOrd="0" presId="urn:microsoft.com/office/officeart/2005/8/layout/venn1"/>
    <dgm:cxn modelId="{CD16C977-D772-EA45-A5FD-1DEFEBE1A5DF}" srcId="{0832AD1A-04A2-314F-A9A6-33C65F251216}" destId="{76EFCC46-B984-5D4B-AB31-47DB8FDC1A37}" srcOrd="1" destOrd="0" parTransId="{AFA55DFE-DF1C-2C4D-BE07-041954274353}" sibTransId="{7CEFEF45-D068-D34B-B2B7-C1320DC9BA16}"/>
    <dgm:cxn modelId="{0A23236E-B07B-4C5C-8ED2-4D40ED4EEE7A}" type="presOf" srcId="{4FED91DD-AFBF-5C48-9C33-3439C1E2F1C5}" destId="{0E38228A-CAB1-1B4F-9060-8A4224219D62}" srcOrd="1" destOrd="0" presId="urn:microsoft.com/office/officeart/2005/8/layout/venn1"/>
    <dgm:cxn modelId="{A25B63A1-AC71-478D-B741-FDDB593108EB}" type="presOf" srcId="{76EFCC46-B984-5D4B-AB31-47DB8FDC1A37}" destId="{C067A489-4C36-3444-8898-87582F4ED03F}" srcOrd="1" destOrd="0" presId="urn:microsoft.com/office/officeart/2005/8/layout/venn1"/>
    <dgm:cxn modelId="{62A140A0-7534-4427-A534-37E42741E55B}" type="presOf" srcId="{0832AD1A-04A2-314F-A9A6-33C65F251216}" destId="{D34174A7-F40C-E848-AE56-E86BD3813B08}" srcOrd="0" destOrd="0" presId="urn:microsoft.com/office/officeart/2005/8/layout/venn1"/>
    <dgm:cxn modelId="{64FCF505-C6C4-44B7-A760-449EF6B82739}" type="presOf" srcId="{9347D4A1-2BAA-D64A-A024-44548803C45B}" destId="{47F91B67-8B22-F44A-BAD1-6D181E1250E9}" srcOrd="0" destOrd="0" presId="urn:microsoft.com/office/officeart/2005/8/layout/venn1"/>
    <dgm:cxn modelId="{8BE26765-0278-6843-9F07-D5ADE17A4773}" srcId="{0832AD1A-04A2-314F-A9A6-33C65F251216}" destId="{4FED91DD-AFBF-5C48-9C33-3439C1E2F1C5}" srcOrd="0" destOrd="0" parTransId="{230CD6B7-6B6F-ED46-8752-9D350B05D7AA}" sibTransId="{A996B824-8C27-CD4A-93B9-CF524D755286}"/>
    <dgm:cxn modelId="{FE72314B-0DEB-4668-B9E1-FC9223FB62CB}" type="presOf" srcId="{4FED91DD-AFBF-5C48-9C33-3439C1E2F1C5}" destId="{B3600281-905F-5E4C-8301-370AC91ADFE9}" srcOrd="0" destOrd="0" presId="urn:microsoft.com/office/officeart/2005/8/layout/venn1"/>
    <dgm:cxn modelId="{30AFCEB3-7BEB-4508-8450-4C12A781D94E}" type="presOf" srcId="{9347D4A1-2BAA-D64A-A024-44548803C45B}" destId="{FA762403-98A9-D844-949B-94979F56DE3F}" srcOrd="1" destOrd="0" presId="urn:microsoft.com/office/officeart/2005/8/layout/venn1"/>
    <dgm:cxn modelId="{7DC0434C-3997-4ADF-B847-7C3E7609AA0B}" type="presParOf" srcId="{D34174A7-F40C-E848-AE56-E86BD3813B08}" destId="{B3600281-905F-5E4C-8301-370AC91ADFE9}" srcOrd="0" destOrd="0" presId="urn:microsoft.com/office/officeart/2005/8/layout/venn1"/>
    <dgm:cxn modelId="{487E71C8-A4CF-40A9-8852-C2F4CC2E4631}" type="presParOf" srcId="{D34174A7-F40C-E848-AE56-E86BD3813B08}" destId="{0E38228A-CAB1-1B4F-9060-8A4224219D62}" srcOrd="1" destOrd="0" presId="urn:microsoft.com/office/officeart/2005/8/layout/venn1"/>
    <dgm:cxn modelId="{457CCE6C-D78B-4686-97BB-757E01159C25}" type="presParOf" srcId="{D34174A7-F40C-E848-AE56-E86BD3813B08}" destId="{9E8378E3-9814-6941-8434-B97D8D61B73D}" srcOrd="2" destOrd="0" presId="urn:microsoft.com/office/officeart/2005/8/layout/venn1"/>
    <dgm:cxn modelId="{4BCA51EA-5C99-4340-A1E0-2D077E47A2F7}" type="presParOf" srcId="{D34174A7-F40C-E848-AE56-E86BD3813B08}" destId="{C067A489-4C36-3444-8898-87582F4ED03F}" srcOrd="3" destOrd="0" presId="urn:microsoft.com/office/officeart/2005/8/layout/venn1"/>
    <dgm:cxn modelId="{9E6AE05B-33D8-4C7D-BF8B-DB1CF050E550}" type="presParOf" srcId="{D34174A7-F40C-E848-AE56-E86BD3813B08}" destId="{47F91B67-8B22-F44A-BAD1-6D181E1250E9}" srcOrd="4" destOrd="0" presId="urn:microsoft.com/office/officeart/2005/8/layout/venn1"/>
    <dgm:cxn modelId="{C50DDD4C-8C2F-4547-8E63-08A84F8329FA}" type="presParOf" srcId="{D34174A7-F40C-E848-AE56-E86BD3813B08}" destId="{FA762403-98A9-D844-949B-94979F56DE3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A1917-BC87-CA49-BC43-D456F13ED0AD}" type="doc">
      <dgm:prSet loTypeId="urn:microsoft.com/office/officeart/2005/8/layout/cycle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E8910-BB9D-1542-B7A0-A829C69C08F3}">
      <dgm:prSet phldrT="[Text]"/>
      <dgm:spPr/>
      <dgm:t>
        <a:bodyPr/>
        <a:lstStyle/>
        <a:p>
          <a:r>
            <a:rPr lang="en-US" dirty="0" smtClean="0"/>
            <a:t>YEAR ONE</a:t>
          </a:r>
          <a:endParaRPr lang="en-US" dirty="0"/>
        </a:p>
      </dgm:t>
    </dgm:pt>
    <dgm:pt modelId="{AF36C5D1-0E18-2B41-9816-0528F612621C}" type="parTrans" cxnId="{2139AA4B-1C79-324E-8DBC-200D66E529E9}">
      <dgm:prSet/>
      <dgm:spPr/>
      <dgm:t>
        <a:bodyPr/>
        <a:lstStyle/>
        <a:p>
          <a:endParaRPr lang="en-US"/>
        </a:p>
      </dgm:t>
    </dgm:pt>
    <dgm:pt modelId="{86EC5F28-923E-6246-9434-6B0ABC109268}" type="sibTrans" cxnId="{2139AA4B-1C79-324E-8DBC-200D66E529E9}">
      <dgm:prSet/>
      <dgm:spPr/>
      <dgm:t>
        <a:bodyPr/>
        <a:lstStyle/>
        <a:p>
          <a:endParaRPr lang="en-US"/>
        </a:p>
      </dgm:t>
    </dgm:pt>
    <dgm:pt modelId="{C638D7C0-ABB8-634D-8D24-D480DCB01406}">
      <dgm:prSet phldrT="[Text]"/>
      <dgm:spPr/>
      <dgm:t>
        <a:bodyPr/>
        <a:lstStyle/>
        <a:p>
          <a:r>
            <a:rPr lang="en-US" dirty="0" smtClean="0"/>
            <a:t>Data from Fall Collection for 2014</a:t>
          </a:r>
        </a:p>
      </dgm:t>
    </dgm:pt>
    <dgm:pt modelId="{81C21FAA-E976-FA49-9A64-124CF260D492}" type="parTrans" cxnId="{5B012888-5BCA-414F-8451-62F776A85A30}">
      <dgm:prSet/>
      <dgm:spPr/>
      <dgm:t>
        <a:bodyPr/>
        <a:lstStyle/>
        <a:p>
          <a:endParaRPr lang="en-US"/>
        </a:p>
      </dgm:t>
    </dgm:pt>
    <dgm:pt modelId="{4C9AFAF1-A2EB-A645-A158-97026C307352}" type="sibTrans" cxnId="{5B012888-5BCA-414F-8451-62F776A85A30}">
      <dgm:prSet/>
      <dgm:spPr/>
      <dgm:t>
        <a:bodyPr/>
        <a:lstStyle/>
        <a:p>
          <a:endParaRPr lang="en-US"/>
        </a:p>
      </dgm:t>
    </dgm:pt>
    <dgm:pt modelId="{A1DC800B-6228-BD4D-8A17-A02A87A97F2F}">
      <dgm:prSet phldrT="[Text]"/>
      <dgm:spPr/>
      <dgm:t>
        <a:bodyPr/>
        <a:lstStyle/>
        <a:p>
          <a:r>
            <a:rPr lang="en-US" dirty="0" smtClean="0"/>
            <a:t>YEAR TWO</a:t>
          </a:r>
          <a:endParaRPr lang="en-US" dirty="0"/>
        </a:p>
      </dgm:t>
    </dgm:pt>
    <dgm:pt modelId="{FC4853BC-BBF8-1A40-A870-5536CE4677B4}" type="parTrans" cxnId="{448659FB-D11B-4048-977C-43041953FA64}">
      <dgm:prSet/>
      <dgm:spPr/>
      <dgm:t>
        <a:bodyPr/>
        <a:lstStyle/>
        <a:p>
          <a:endParaRPr lang="en-US"/>
        </a:p>
      </dgm:t>
    </dgm:pt>
    <dgm:pt modelId="{0162BD2F-30D9-AE49-A376-52D804F9374D}" type="sibTrans" cxnId="{448659FB-D11B-4048-977C-43041953FA64}">
      <dgm:prSet/>
      <dgm:spPr/>
      <dgm:t>
        <a:bodyPr/>
        <a:lstStyle/>
        <a:p>
          <a:endParaRPr lang="en-US"/>
        </a:p>
      </dgm:t>
    </dgm:pt>
    <dgm:pt modelId="{761B92A6-069C-0E45-8D72-98C5990CE2CC}">
      <dgm:prSet/>
      <dgm:spPr/>
      <dgm:t>
        <a:bodyPr/>
        <a:lstStyle/>
        <a:p>
          <a:r>
            <a:rPr lang="en-US" dirty="0" smtClean="0"/>
            <a:t>YEAR THREE</a:t>
          </a:r>
        </a:p>
        <a:p>
          <a:r>
            <a:rPr lang="en-US" dirty="0" smtClean="0"/>
            <a:t> (Repeat year two)</a:t>
          </a:r>
          <a:endParaRPr lang="en-US" dirty="0"/>
        </a:p>
      </dgm:t>
    </dgm:pt>
    <dgm:pt modelId="{4D62C6FE-6171-854A-9B26-4334BADFA9A3}" type="parTrans" cxnId="{8B18CD5C-B8CF-C24E-9D32-5ABD66B6ED1C}">
      <dgm:prSet/>
      <dgm:spPr/>
      <dgm:t>
        <a:bodyPr/>
        <a:lstStyle/>
        <a:p>
          <a:endParaRPr lang="en-US"/>
        </a:p>
      </dgm:t>
    </dgm:pt>
    <dgm:pt modelId="{9658A43A-D32A-9248-9988-1FBC126B1DF1}" type="sibTrans" cxnId="{8B18CD5C-B8CF-C24E-9D32-5ABD66B6ED1C}">
      <dgm:prSet/>
      <dgm:spPr/>
      <dgm:t>
        <a:bodyPr/>
        <a:lstStyle/>
        <a:p>
          <a:endParaRPr lang="en-US"/>
        </a:p>
      </dgm:t>
    </dgm:pt>
    <dgm:pt modelId="{6ADC6030-A8A1-7242-BADB-68E08880E112}">
      <dgm:prSet/>
      <dgm:spPr/>
      <dgm:t>
        <a:bodyPr/>
        <a:lstStyle/>
        <a:p>
          <a:r>
            <a:rPr lang="en-US" dirty="0" smtClean="0"/>
            <a:t>YEAR FOUR </a:t>
          </a:r>
        </a:p>
        <a:p>
          <a:r>
            <a:rPr lang="en-US" dirty="0" smtClean="0"/>
            <a:t>(Repeat year two and three)</a:t>
          </a:r>
          <a:endParaRPr lang="en-US" dirty="0"/>
        </a:p>
      </dgm:t>
    </dgm:pt>
    <dgm:pt modelId="{6E19EAFB-45E1-DE4A-A08B-DE5BE3E1D37C}" type="parTrans" cxnId="{29760FBC-D0CE-5F48-91DA-1ABD05FF1A66}">
      <dgm:prSet/>
      <dgm:spPr/>
      <dgm:t>
        <a:bodyPr/>
        <a:lstStyle/>
        <a:p>
          <a:endParaRPr lang="en-US"/>
        </a:p>
      </dgm:t>
    </dgm:pt>
    <dgm:pt modelId="{C227C694-5066-0F46-BA1F-059965CCCDA4}" type="sibTrans" cxnId="{29760FBC-D0CE-5F48-91DA-1ABD05FF1A66}">
      <dgm:prSet/>
      <dgm:spPr/>
      <dgm:t>
        <a:bodyPr/>
        <a:lstStyle/>
        <a:p>
          <a:endParaRPr lang="en-US"/>
        </a:p>
      </dgm:t>
    </dgm:pt>
    <dgm:pt modelId="{B1384DA6-8773-AC4B-A44D-38B5224FE2F4}">
      <dgm:prSet phldrT="[Text]"/>
      <dgm:spPr/>
      <dgm:t>
        <a:bodyPr/>
        <a:lstStyle/>
        <a:p>
          <a:r>
            <a:rPr lang="en-US" dirty="0" smtClean="0"/>
            <a:t>Option 1                 </a:t>
          </a:r>
          <a:endParaRPr lang="en-US" dirty="0"/>
        </a:p>
      </dgm:t>
    </dgm:pt>
    <dgm:pt modelId="{4013DBD9-5674-A646-A0BC-0C86A86F0AD9}" type="sibTrans" cxnId="{1C06B2F9-5EB4-1E47-9A3F-E48C0D8E15CA}">
      <dgm:prSet/>
      <dgm:spPr/>
      <dgm:t>
        <a:bodyPr/>
        <a:lstStyle/>
        <a:p>
          <a:endParaRPr lang="en-US"/>
        </a:p>
      </dgm:t>
    </dgm:pt>
    <dgm:pt modelId="{00F86075-752D-5B4F-B5C0-7F791F082FD4}" type="parTrans" cxnId="{1C06B2F9-5EB4-1E47-9A3F-E48C0D8E15CA}">
      <dgm:prSet/>
      <dgm:spPr/>
      <dgm:t>
        <a:bodyPr/>
        <a:lstStyle/>
        <a:p>
          <a:endParaRPr lang="en-US"/>
        </a:p>
      </dgm:t>
    </dgm:pt>
    <dgm:pt modelId="{8BBAC36B-4110-BF4E-9D55-3F41A6A85779}" type="pres">
      <dgm:prSet presAssocID="{4B2A1917-BC87-CA49-BC43-D456F13ED0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C02F06-F9B8-E044-943A-EEC0849CD2B3}" type="pres">
      <dgm:prSet presAssocID="{4B2A1917-BC87-CA49-BC43-D456F13ED0AD}" presName="cycle" presStyleCnt="0"/>
      <dgm:spPr/>
      <dgm:t>
        <a:bodyPr/>
        <a:lstStyle/>
        <a:p>
          <a:endParaRPr lang="en-US"/>
        </a:p>
      </dgm:t>
    </dgm:pt>
    <dgm:pt modelId="{CA8DDB91-C5CF-EF40-AD89-555EC6589248}" type="pres">
      <dgm:prSet presAssocID="{007E8910-BB9D-1542-B7A0-A829C69C08F3}" presName="nodeFirstNode" presStyleLbl="node1" presStyleIdx="0" presStyleCnt="4" custRadScaleRad="98727" custRadScaleInc="-1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45FC1-0B27-E742-AE81-1C75171B2B30}" type="pres">
      <dgm:prSet presAssocID="{86EC5F28-923E-6246-9434-6B0ABC10926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72CC0CD-20A1-B84C-AB8B-68734429063C}" type="pres">
      <dgm:prSet presAssocID="{A1DC800B-6228-BD4D-8A17-A02A87A97F2F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947C9-B509-814C-818A-81249489B60F}" type="pres">
      <dgm:prSet presAssocID="{761B92A6-069C-0E45-8D72-98C5990CE2CC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49AC6-CDA2-EF40-A738-B1A8249CFD44}" type="pres">
      <dgm:prSet presAssocID="{6ADC6030-A8A1-7242-BADB-68E08880E11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9AA4B-1C79-324E-8DBC-200D66E529E9}" srcId="{4B2A1917-BC87-CA49-BC43-D456F13ED0AD}" destId="{007E8910-BB9D-1542-B7A0-A829C69C08F3}" srcOrd="0" destOrd="0" parTransId="{AF36C5D1-0E18-2B41-9816-0528F612621C}" sibTransId="{86EC5F28-923E-6246-9434-6B0ABC109268}"/>
    <dgm:cxn modelId="{29760FBC-D0CE-5F48-91DA-1ABD05FF1A66}" srcId="{4B2A1917-BC87-CA49-BC43-D456F13ED0AD}" destId="{6ADC6030-A8A1-7242-BADB-68E08880E112}" srcOrd="3" destOrd="0" parTransId="{6E19EAFB-45E1-DE4A-A08B-DE5BE3E1D37C}" sibTransId="{C227C694-5066-0F46-BA1F-059965CCCDA4}"/>
    <dgm:cxn modelId="{C4A262AC-4C37-46D5-B9CD-5026A66234CA}" type="presOf" srcId="{4B2A1917-BC87-CA49-BC43-D456F13ED0AD}" destId="{8BBAC36B-4110-BF4E-9D55-3F41A6A85779}" srcOrd="0" destOrd="0" presId="urn:microsoft.com/office/officeart/2005/8/layout/cycle3"/>
    <dgm:cxn modelId="{A51DD2DB-1621-48B3-9A3E-AB97E50B82F8}" type="presOf" srcId="{761B92A6-069C-0E45-8D72-98C5990CE2CC}" destId="{0A1947C9-B509-814C-818A-81249489B60F}" srcOrd="0" destOrd="0" presId="urn:microsoft.com/office/officeart/2005/8/layout/cycle3"/>
    <dgm:cxn modelId="{2ADB6264-C4FC-44CC-9543-37D8FBBF8B41}" type="presOf" srcId="{B1384DA6-8773-AC4B-A44D-38B5224FE2F4}" destId="{E72CC0CD-20A1-B84C-AB8B-68734429063C}" srcOrd="0" destOrd="1" presId="urn:microsoft.com/office/officeart/2005/8/layout/cycle3"/>
    <dgm:cxn modelId="{5B012888-5BCA-414F-8451-62F776A85A30}" srcId="{007E8910-BB9D-1542-B7A0-A829C69C08F3}" destId="{C638D7C0-ABB8-634D-8D24-D480DCB01406}" srcOrd="0" destOrd="0" parTransId="{81C21FAA-E976-FA49-9A64-124CF260D492}" sibTransId="{4C9AFAF1-A2EB-A645-A158-97026C307352}"/>
    <dgm:cxn modelId="{48AFBEEA-9A57-43A2-A2D6-FF0C6F7DC748}" type="presOf" srcId="{A1DC800B-6228-BD4D-8A17-A02A87A97F2F}" destId="{E72CC0CD-20A1-B84C-AB8B-68734429063C}" srcOrd="0" destOrd="0" presId="urn:microsoft.com/office/officeart/2005/8/layout/cycle3"/>
    <dgm:cxn modelId="{448659FB-D11B-4048-977C-43041953FA64}" srcId="{4B2A1917-BC87-CA49-BC43-D456F13ED0AD}" destId="{A1DC800B-6228-BD4D-8A17-A02A87A97F2F}" srcOrd="1" destOrd="0" parTransId="{FC4853BC-BBF8-1A40-A870-5536CE4677B4}" sibTransId="{0162BD2F-30D9-AE49-A376-52D804F9374D}"/>
    <dgm:cxn modelId="{1622EC13-487F-4261-95CB-32CD2E552BC0}" type="presOf" srcId="{C638D7C0-ABB8-634D-8D24-D480DCB01406}" destId="{CA8DDB91-C5CF-EF40-AD89-555EC6589248}" srcOrd="0" destOrd="1" presId="urn:microsoft.com/office/officeart/2005/8/layout/cycle3"/>
    <dgm:cxn modelId="{8C221B75-C4C8-4115-8570-FECEF08B421F}" type="presOf" srcId="{86EC5F28-923E-6246-9434-6B0ABC109268}" destId="{5E745FC1-0B27-E742-AE81-1C75171B2B30}" srcOrd="0" destOrd="0" presId="urn:microsoft.com/office/officeart/2005/8/layout/cycle3"/>
    <dgm:cxn modelId="{2B8A7F28-6DCA-429C-A1E1-E97539BC7EA6}" type="presOf" srcId="{007E8910-BB9D-1542-B7A0-A829C69C08F3}" destId="{CA8DDB91-C5CF-EF40-AD89-555EC6589248}" srcOrd="0" destOrd="0" presId="urn:microsoft.com/office/officeart/2005/8/layout/cycle3"/>
    <dgm:cxn modelId="{340A0D5F-EABB-4DCD-A862-AA08D586A2DD}" type="presOf" srcId="{6ADC6030-A8A1-7242-BADB-68E08880E112}" destId="{81649AC6-CDA2-EF40-A738-B1A8249CFD44}" srcOrd="0" destOrd="0" presId="urn:microsoft.com/office/officeart/2005/8/layout/cycle3"/>
    <dgm:cxn modelId="{1C06B2F9-5EB4-1E47-9A3F-E48C0D8E15CA}" srcId="{A1DC800B-6228-BD4D-8A17-A02A87A97F2F}" destId="{B1384DA6-8773-AC4B-A44D-38B5224FE2F4}" srcOrd="0" destOrd="0" parTransId="{00F86075-752D-5B4F-B5C0-7F791F082FD4}" sibTransId="{4013DBD9-5674-A646-A0BC-0C86A86F0AD9}"/>
    <dgm:cxn modelId="{8B18CD5C-B8CF-C24E-9D32-5ABD66B6ED1C}" srcId="{4B2A1917-BC87-CA49-BC43-D456F13ED0AD}" destId="{761B92A6-069C-0E45-8D72-98C5990CE2CC}" srcOrd="2" destOrd="0" parTransId="{4D62C6FE-6171-854A-9B26-4334BADFA9A3}" sibTransId="{9658A43A-D32A-9248-9988-1FBC126B1DF1}"/>
    <dgm:cxn modelId="{119BCB74-C282-4072-BBF2-CCF18240F5A5}" type="presParOf" srcId="{8BBAC36B-4110-BF4E-9D55-3F41A6A85779}" destId="{BDC02F06-F9B8-E044-943A-EEC0849CD2B3}" srcOrd="0" destOrd="0" presId="urn:microsoft.com/office/officeart/2005/8/layout/cycle3"/>
    <dgm:cxn modelId="{8DD996C9-7F8E-4D66-B0AC-CCC48A1A000F}" type="presParOf" srcId="{BDC02F06-F9B8-E044-943A-EEC0849CD2B3}" destId="{CA8DDB91-C5CF-EF40-AD89-555EC6589248}" srcOrd="0" destOrd="0" presId="urn:microsoft.com/office/officeart/2005/8/layout/cycle3"/>
    <dgm:cxn modelId="{AA27E395-D808-4ABF-92DC-75FF9CF95F65}" type="presParOf" srcId="{BDC02F06-F9B8-E044-943A-EEC0849CD2B3}" destId="{5E745FC1-0B27-E742-AE81-1C75171B2B30}" srcOrd="1" destOrd="0" presId="urn:microsoft.com/office/officeart/2005/8/layout/cycle3"/>
    <dgm:cxn modelId="{EAAD099B-EBF6-481B-A932-0303334B7DEC}" type="presParOf" srcId="{BDC02F06-F9B8-E044-943A-EEC0849CD2B3}" destId="{E72CC0CD-20A1-B84C-AB8B-68734429063C}" srcOrd="2" destOrd="0" presId="urn:microsoft.com/office/officeart/2005/8/layout/cycle3"/>
    <dgm:cxn modelId="{72D13C76-FC54-4E5E-BDC8-DB7B7183AEC8}" type="presParOf" srcId="{BDC02F06-F9B8-E044-943A-EEC0849CD2B3}" destId="{0A1947C9-B509-814C-818A-81249489B60F}" srcOrd="3" destOrd="0" presId="urn:microsoft.com/office/officeart/2005/8/layout/cycle3"/>
    <dgm:cxn modelId="{02DFCB80-F957-4112-9BE6-6BE339928D23}" type="presParOf" srcId="{BDC02F06-F9B8-E044-943A-EEC0849CD2B3}" destId="{81649AC6-CDA2-EF40-A738-B1A8249CFD4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716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716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716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716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F80F77E-F595-4BF4-84DE-90CE4996C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2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716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716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716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716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0902E8-B2C7-4EF3-AB01-4794821E3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5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1FEC-7F2C-4ED6-A639-29E5E85C403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32178-321C-4779-88D7-955FA43EE55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3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342A6E-9BC5-4028-991F-4919BA955EE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7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</a:t>
            </a:r>
            <a:r>
              <a:rPr lang="en-US" baseline="0" dirty="0" smtClean="0"/>
              <a:t> school lunch data is often used as an indicator of poverty to carry out Title I programs. Participating in CEP could affect an LEAs poverty data for Title I purposes…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elements that connect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4979-662D-45F9-9E1B-3E1720C5E0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3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4979-662D-45F9-9E1B-3E1720C5E0A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2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r>
              <a:rPr lang="en-US" dirty="0" smtClean="0"/>
              <a:t>School A is CEP</a:t>
            </a:r>
          </a:p>
          <a:p>
            <a:endParaRPr lang="en-US" dirty="0"/>
          </a:p>
          <a:p>
            <a:r>
              <a:rPr lang="en-US" dirty="0" smtClean="0"/>
              <a:t>School B is non CEP</a:t>
            </a:r>
          </a:p>
          <a:p>
            <a:endParaRPr lang="en-US" dirty="0"/>
          </a:p>
          <a:p>
            <a:r>
              <a:rPr lang="en-US" dirty="0" smtClean="0"/>
              <a:t>Use formula in CEP schools ONLY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4979-662D-45F9-9E1B-3E1720C5E0A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2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 1</a:t>
            </a:r>
            <a:r>
              <a:rPr lang="en-US" baseline="0" dirty="0" smtClean="0"/>
              <a:t> has two parts to it…Use of a combination of data OR use a single source to generate poverty percentages</a:t>
            </a:r>
            <a:endParaRPr lang="en-US" dirty="0" smtClean="0"/>
          </a:p>
          <a:p>
            <a:r>
              <a:rPr lang="en-US" dirty="0" smtClean="0"/>
              <a:t>Now that you have</a:t>
            </a:r>
            <a:r>
              <a:rPr lang="en-US" baseline="0" dirty="0" smtClean="0"/>
              <a:t> arrived at the poverty percentage….This is the percentage the district should use to rank and serve its schools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4979-662D-45F9-9E1B-3E1720C5E0A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8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CEP schools participating for the first time will have a combination of NSLP data available to it from the prior</a:t>
            </a:r>
            <a:r>
              <a:rPr lang="en-US" baseline="0" dirty="0" smtClean="0"/>
              <a:t> year. LEAs may use that data to calculate its allocations for TIA.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Example:</a:t>
            </a:r>
          </a:p>
          <a:p>
            <a:r>
              <a:rPr lang="en-US" baseline="0" dirty="0" smtClean="0"/>
              <a:t>23 LEAs participated last year. Allocations were based on the NSLP data from the year before (included FRPL and Direct Certification data).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year is the last year an LEA may use a combination of data to determine TIA allocations.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year is the first year an LEA will have access to ONLY DC data because FRPL applications were not collected after year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4979-662D-45F9-9E1B-3E1720C5E0A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1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5B21754-577D-4725-8E10-45EB06AEA0A5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A073C505-4329-4C95-B83D-DC98D52BAB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89352-C301-4EEE-BF24-564F7067EF9E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D15CB-98C1-45E0-991E-B9721475E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86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89352-C301-4EEE-BF24-564F7067EF9E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D15CB-98C1-45E0-991E-B9721475E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610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89352-C301-4EEE-BF24-564F7067EF9E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D15CB-98C1-45E0-991E-B9721475E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004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89352-C301-4EEE-BF24-564F7067EF9E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D15CB-98C1-45E0-991E-B9721475E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5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89352-C301-4EEE-BF24-564F7067EF9E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D15CB-98C1-45E0-991E-B9721475E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66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89352-C301-4EEE-BF24-564F7067EF9E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D15CB-98C1-45E0-991E-B9721475E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387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EFE2F-A9B8-4E07-8EEF-E157650ACF73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C6926-6323-4D59-BB39-BDB163A63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801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6548B-11D6-4EEC-B151-748184AE41AE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67B5B-4B3F-415D-A42C-EC5B705442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72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2784475"/>
            <a:ext cx="7656512" cy="155448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196F-5462-4F03-94CB-358FA18A29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A495-6A32-4399-8D03-FEC0B44BC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1" y="4497070"/>
            <a:ext cx="7656512" cy="155448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99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564E1-0CFA-4F50-8066-A55A3171ED6A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8E45B-EB97-44AC-909D-7C4C5AD270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A4C1F-D3B3-4442-9B61-11F5586951A2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6B67-7351-4634-8609-C6EFF20C80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B10E6-E899-40B2-90F1-A4F6A35FA801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4FF59-CCAB-4110-AC64-DF05F2375C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7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EE1CCA-47E0-4B42-A831-B5C19852AA49}" type="datetime1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3D654-C120-400B-B777-F1CF140C7E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92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29F95-607F-4ACF-B6A8-B045D881CB45}" type="datetime1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42893-7507-4897-98C7-AA11E43FA4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2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E5402-9A65-4D06-876C-8E667CCBCA54}" type="datetime1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B545A-0837-4FE4-9D68-64442A1F10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1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26EBA-A739-4C23-9D30-2525752DE8CA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84B33-66D4-4EB2-BEBC-5AA4BD6E35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9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355A0-6356-4A24-9CAE-70B73CB9A9E3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4519A-0494-495E-9E17-9C48BFB5F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9A89352-C301-4EEE-BF24-564F7067EF9E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D0D15CB-98C1-45E0-991E-B9721475E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johnston@alsde.edu" TargetMode="External"/><Relationship Id="rId2" Type="http://schemas.openxmlformats.org/officeDocument/2006/relationships/hyperlink" Target="mailto:bjoseph@alsde.edu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60" y="1371600"/>
            <a:ext cx="7696200" cy="2819400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Community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   Eligibility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             Provision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71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90600" y="1447800"/>
            <a:ext cx="7398316" cy="4798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>
                <a:effectLst/>
              </a:rPr>
              <a:t>CEP Claiming Percentages</a:t>
            </a:r>
            <a:endParaRPr lang="en-US" b="1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B18-B78B-41A1-B43F-3EA62B045F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815-EB63-4980-81D9-481946388E5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143000" y="2367781"/>
            <a:ext cx="7641771" cy="363015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Clr>
                <a:srgbClr val="A53010"/>
              </a:buClr>
              <a:buSzTx/>
              <a:buNone/>
            </a:pPr>
            <a:r>
              <a:rPr lang="en-US" sz="3825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Example:  </a:t>
            </a:r>
          </a:p>
          <a:p>
            <a:pPr marL="0" indent="0" fontAlgn="auto">
              <a:buClr>
                <a:srgbClr val="A53010"/>
              </a:buClr>
              <a:buSzTx/>
              <a:buNone/>
            </a:pPr>
            <a: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  <a:t>	Identified Student % = 50%</a:t>
            </a:r>
            <a:b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  <a:t>		Free claiming percentage = 80% (50% X 1.6)</a:t>
            </a:r>
            <a:b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  <a:t>		Paid claiming percentage = 20% (100% - 80%)</a:t>
            </a:r>
          </a:p>
          <a:p>
            <a:pPr marL="0" lvl="2" indent="0" fontAlgn="auto">
              <a:buClr>
                <a:srgbClr val="A53010"/>
              </a:buClr>
              <a:buSzTx/>
              <a:buNone/>
            </a:pPr>
            <a: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</a:p>
          <a:p>
            <a:pPr marL="0" lvl="2" indent="0" fontAlgn="auto">
              <a:buClr>
                <a:srgbClr val="A53010"/>
              </a:buClr>
              <a:buSzTx/>
              <a:buNone/>
            </a:pPr>
            <a: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  <a:t>	Total meals = 1,000</a:t>
            </a:r>
          </a:p>
          <a:p>
            <a:pPr marL="0" indent="0" fontAlgn="auto">
              <a:buClr>
                <a:srgbClr val="A53010"/>
              </a:buClr>
              <a:buSzTx/>
              <a:buNone/>
            </a:pPr>
            <a: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  <a:t>	Number of free meals = 800 (1,000 X 80%)</a:t>
            </a:r>
          </a:p>
          <a:p>
            <a:pPr marL="0" indent="0" fontAlgn="auto">
              <a:buClr>
                <a:srgbClr val="A53010"/>
              </a:buClr>
              <a:buSzTx/>
              <a:buNone/>
            </a:pPr>
            <a: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  <a:t>	Number of paid meals = 200 (1,000 – 800)</a:t>
            </a:r>
          </a:p>
          <a:p>
            <a:pPr marL="0" indent="0" fontAlgn="auto">
              <a:buClr>
                <a:srgbClr val="A53010"/>
              </a:buClr>
              <a:buSzTx/>
              <a:buNone/>
            </a:pPr>
            <a:endParaRPr lang="en-US" sz="3825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fontAlgn="auto">
              <a:buClr>
                <a:srgbClr val="A53010"/>
              </a:buClr>
              <a:buSzTx/>
              <a:buNone/>
            </a:pPr>
            <a:r>
              <a:rPr lang="en-US" sz="3825" dirty="0">
                <a:solidFill>
                  <a:prstClr val="black">
                    <a:lumMod val="75000"/>
                    <a:lumOff val="25000"/>
                  </a:prstClr>
                </a:solidFill>
              </a:rPr>
              <a:t>**</a:t>
            </a:r>
            <a:r>
              <a:rPr lang="en-US" sz="3825" dirty="0">
                <a:solidFill>
                  <a:srgbClr val="C00000"/>
                </a:solidFill>
              </a:rPr>
              <a:t>62.5% Identified Student Percentage (before the multiplier)  = 100% Free Claiming Percentage</a:t>
            </a:r>
          </a:p>
          <a:p>
            <a:pPr marL="0" indent="0" fontAlgn="auto">
              <a:buClr>
                <a:srgbClr val="A53010"/>
              </a:buClr>
              <a:buSzTx/>
              <a:buNone/>
            </a:pPr>
            <a:endParaRPr lang="en-US" sz="1350" dirty="0">
              <a:solidFill>
                <a:srgbClr val="C00000"/>
              </a:solidFill>
            </a:endParaRPr>
          </a:p>
          <a:p>
            <a:pPr marL="0" indent="0" fontAlgn="auto">
              <a:buClr>
                <a:srgbClr val="A53010"/>
              </a:buClr>
              <a:buSzTx/>
              <a:buNone/>
            </a:pPr>
            <a:endParaRPr lang="en-US" sz="13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3090" y="68580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Intersection Between Title I, Part A and CEP</a:t>
            </a:r>
            <a:endParaRPr lang="en-US" b="1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A495-6A32-4399-8D03-FEC0B44BC48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6150682"/>
              </p:ext>
            </p:extLst>
          </p:nvPr>
        </p:nvGraphicFramePr>
        <p:xfrm>
          <a:off x="1219200" y="1981199"/>
          <a:ext cx="7010399" cy="425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96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Determining Poverty Rates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581" y="2438400"/>
            <a:ext cx="6115050" cy="2965847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Option 1- </a:t>
            </a:r>
            <a:r>
              <a:rPr lang="en-US" sz="1400" dirty="0" smtClean="0"/>
              <a:t>For LEAs using Option 1 to determine poverty rates (CEP and non-CEP schools ranking)</a:t>
            </a:r>
          </a:p>
          <a:p>
            <a:pPr lvl="1"/>
            <a:r>
              <a:rPr lang="en-US" sz="1400" dirty="0" smtClean="0"/>
              <a:t>Direct certification in CEP schools </a:t>
            </a:r>
          </a:p>
          <a:p>
            <a:pPr lvl="1"/>
            <a:r>
              <a:rPr lang="en-US" sz="1400" dirty="0" smtClean="0"/>
              <a:t>Free Reduced Paid Lunch (FRPL) application data in non-CEP schools</a:t>
            </a:r>
          </a:p>
          <a:p>
            <a:pPr marL="342900" lvl="1" indent="0">
              <a:buNone/>
            </a:pPr>
            <a:endParaRPr lang="en-US" sz="1400" dirty="0" smtClean="0"/>
          </a:p>
          <a:p>
            <a:r>
              <a:rPr lang="en-US" sz="1400" b="1" dirty="0" smtClean="0"/>
              <a:t>Option 2</a:t>
            </a:r>
            <a:r>
              <a:rPr lang="en-US" sz="1400" dirty="0" smtClean="0"/>
              <a:t>-For LEAs using Option 2 to determine poverty rates (CEP and non-CEP schools </a:t>
            </a:r>
            <a:r>
              <a:rPr lang="en-US" sz="1400" b="1" dirty="0" smtClean="0"/>
              <a:t>ranked solely </a:t>
            </a:r>
            <a:r>
              <a:rPr lang="en-US" sz="1400" dirty="0" smtClean="0"/>
              <a:t>on the basis of the percentage of students directly certified)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A495-6A32-4399-8D03-FEC0B44BC4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84" y="1066800"/>
            <a:ext cx="6512511" cy="1143000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Alabama is Using Option 1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295" y="2697480"/>
            <a:ext cx="6400800" cy="3474720"/>
          </a:xfrm>
        </p:spPr>
        <p:txBody>
          <a:bodyPr>
            <a:normAutofit/>
          </a:bodyPr>
          <a:lstStyle/>
          <a:p>
            <a:r>
              <a:rPr lang="en-US" dirty="0"/>
              <a:t>For within district allocations, Alabama CEP districts and / or CEP schools will </a:t>
            </a:r>
            <a:r>
              <a:rPr lang="en-US" b="1" dirty="0"/>
              <a:t>only use Option 1</a:t>
            </a:r>
            <a:r>
              <a:rPr lang="en-US" dirty="0"/>
              <a:t>.</a:t>
            </a:r>
          </a:p>
          <a:p>
            <a:r>
              <a:rPr lang="en-US" dirty="0"/>
              <a:t>Non-CEP  schools will continue to use Free Reduced Paid Lunch (FRPL) application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375F-97FE-436F-B3D8-F08E9A7767F0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815-EB63-4980-81D9-481946388E5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5" y="1448086"/>
            <a:ext cx="2505163" cy="38763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375F-97FE-436F-B3D8-F08E9A7767F0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815-EB63-4980-81D9-481946388E53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6" y="1448086"/>
            <a:ext cx="2561034" cy="3876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8382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838200"/>
            <a:ext cx="6699648" cy="15127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Within-district allocation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CEP and Non-CEP schools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Option 1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14500" y="2800351"/>
            <a:ext cx="5747148" cy="2870597"/>
          </a:xfrm>
        </p:spPr>
        <p:txBody>
          <a:bodyPr/>
          <a:lstStyle/>
          <a:p>
            <a:r>
              <a:rPr lang="en-US" sz="1400" dirty="0" smtClean="0"/>
              <a:t>When LEA has both CEP and Non-CEP schools USE</a:t>
            </a:r>
          </a:p>
          <a:p>
            <a:r>
              <a:rPr lang="en-US" sz="1400" b="1" dirty="0" smtClean="0"/>
              <a:t>OPTION 1</a:t>
            </a:r>
            <a:r>
              <a:rPr lang="en-US" sz="1400" dirty="0" smtClean="0"/>
              <a:t>-Multiply the number of students identified by direct certification in a school by 1.6 multiplier and divide by the school enrollment to derive at the schools </a:t>
            </a:r>
            <a:r>
              <a:rPr lang="en-US" sz="1400" b="1" dirty="0" smtClean="0"/>
              <a:t>poverty percentage in the CEP school</a:t>
            </a:r>
            <a:endParaRPr lang="en-US" sz="1400" dirty="0" smtClean="0"/>
          </a:p>
          <a:p>
            <a:pPr lvl="2"/>
            <a:r>
              <a:rPr lang="en-US" sz="1400" dirty="0" smtClean="0"/>
              <a:t>LEAs continue to collect Free Reduce Paid Lunch (FRPL) Applications in all </a:t>
            </a:r>
            <a:r>
              <a:rPr lang="en-US" sz="1400" b="1" dirty="0" smtClean="0"/>
              <a:t>NON-CEP </a:t>
            </a:r>
            <a:r>
              <a:rPr lang="en-US" sz="1400" dirty="0" smtClean="0"/>
              <a:t>schools </a:t>
            </a:r>
            <a:endParaRPr lang="en-US" sz="14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A495-6A32-4399-8D03-FEC0B44BC4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010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>Within-district allocation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CEP and Non-CEP schools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Option 1 </a:t>
            </a:r>
            <a:endParaRPr lang="en-US" dirty="0"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76400" y="3352800"/>
            <a:ext cx="5742384" cy="1165860"/>
          </a:xfrm>
        </p:spPr>
        <p:txBody>
          <a:bodyPr>
            <a:normAutofit/>
          </a:bodyPr>
          <a:lstStyle/>
          <a:p>
            <a:r>
              <a:rPr lang="en-US" sz="1500" dirty="0"/>
              <a:t>For CEP schools multiply the number of students identified through direct certification in a school by the 1.6 multiplier and divide by the enrollment in the school. Using the multiplier for CEP schools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A495-6A32-4399-8D03-FEC0B44BC48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0700"/>
              </p:ext>
            </p:extLst>
          </p:nvPr>
        </p:nvGraphicFramePr>
        <p:xfrm>
          <a:off x="1704340" y="4512945"/>
          <a:ext cx="5943602" cy="97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738"/>
                <a:gridCol w="1322755"/>
                <a:gridCol w="1755182"/>
                <a:gridCol w="1394927"/>
              </a:tblGrid>
              <a:tr h="66861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Enrollment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CEP Identified Students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NSLP Count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Poverty Rate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30293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1000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600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600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* 1.6 = 960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96 percent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4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890" y="448733"/>
            <a:ext cx="6798734" cy="1303867"/>
          </a:xfrm>
        </p:spPr>
        <p:txBody>
          <a:bodyPr/>
          <a:lstStyle/>
          <a:p>
            <a:r>
              <a:rPr lang="en-US" u="sng" dirty="0" smtClean="0"/>
              <a:t>eGAP Enhancements for CEP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1752600"/>
            <a:ext cx="7656512" cy="4190999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Enhancements found in 2016 Application</a:t>
            </a:r>
          </a:p>
          <a:p>
            <a:r>
              <a:rPr lang="en-US" sz="3200" dirty="0" smtClean="0"/>
              <a:t>Building Eligibility Page</a:t>
            </a:r>
          </a:p>
          <a:p>
            <a:pPr lvl="1"/>
            <a:r>
              <a:rPr lang="en-US" sz="2800" dirty="0" smtClean="0"/>
              <a:t>“CEP” Column added (check participating schools) or click the “Mark ALL CEP” Button</a:t>
            </a:r>
          </a:p>
          <a:p>
            <a:pPr lvl="1"/>
            <a:r>
              <a:rPr lang="en-US" sz="2800" dirty="0" smtClean="0"/>
              <a:t>The 1.6 Multiplier will automatically be calculated to participating CEP schools and show in the “Recalculation of Low Income X Multiplier Column”</a:t>
            </a:r>
          </a:p>
          <a:p>
            <a:pPr lvl="1"/>
            <a:r>
              <a:rPr lang="en-US" sz="2800" dirty="0" smtClean="0"/>
              <a:t>Low-Income Student Percentage will change with multiplier</a:t>
            </a:r>
          </a:p>
          <a:p>
            <a:pPr lvl="1"/>
            <a:r>
              <a:rPr lang="en-US" sz="2800" dirty="0" smtClean="0"/>
              <a:t>Schools will appear in Rank Order after you SAVE that page</a:t>
            </a:r>
          </a:p>
          <a:p>
            <a:pPr lvl="1"/>
            <a:r>
              <a:rPr lang="en-US" sz="2800" dirty="0" smtClean="0"/>
              <a:t>Able to see the district Poverty Percentage with the Multiplier and Without the Multiplier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5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96400" cy="70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983684" y="1321564"/>
            <a:ext cx="7647237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</a:rPr>
              <a:t>What is the Community Eligibility Provision (CEP)?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7647237" cy="2290083"/>
          </a:xfrm>
        </p:spPr>
        <p:txBody>
          <a:bodyPr/>
          <a:lstStyle/>
          <a:p>
            <a:pPr lvl="1"/>
            <a:r>
              <a:rPr lang="en-US" sz="1800" dirty="0"/>
              <a:t>Section 104a of the Healthy, Hunger-Free Kids Act</a:t>
            </a:r>
          </a:p>
          <a:p>
            <a:pPr lvl="1"/>
            <a:r>
              <a:rPr lang="en-US" sz="1800" dirty="0"/>
              <a:t>Provides an alternative to household applications for free and reduced price meals</a:t>
            </a:r>
          </a:p>
          <a:p>
            <a:pPr lvl="1"/>
            <a:r>
              <a:rPr lang="en-US" sz="1800" dirty="0"/>
              <a:t>Offers all students free meals in high poverty local educational agencies (LEAs) and schools.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D5D-0F22-4934-9B63-9237CCD35B38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B87B3-D7A0-4FFC-AB53-F110B3F5018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8910"/>
            <a:ext cx="8229600" cy="1280890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Schools with 100% Poverty</a:t>
            </a:r>
            <a:endParaRPr lang="en-US" u="sng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1455" y="2209800"/>
            <a:ext cx="7238999" cy="2438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the application of the 1.6 multiplier results in more than one school at 100% poverty, then use the direct certification (DC) data to differentiate among the schools. (i.e. schools with a higher dc number would rank higher).  The DC numbers are found on the building Eligibility Page under the “Low-Income Students” Column.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201455" y="3870960"/>
            <a:ext cx="7183816" cy="184404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If two CEP schools are both 100% and have the same direct certification rate, they must be provided the same per-pupil allocation.</a:t>
            </a:r>
          </a:p>
          <a:p>
            <a:r>
              <a:rPr lang="en-US" sz="2400" dirty="0"/>
              <a:t>As a reminder:  </a:t>
            </a:r>
            <a:r>
              <a:rPr lang="en-US" sz="2400" dirty="0" smtClean="0"/>
              <a:t>Ranking does not apply when there is one </a:t>
            </a:r>
            <a:r>
              <a:rPr lang="en-US" sz="2400" dirty="0"/>
              <a:t>school per grade span </a:t>
            </a:r>
            <a:r>
              <a:rPr lang="en-US" sz="2400" dirty="0" smtClean="0"/>
              <a:t>or </a:t>
            </a:r>
            <a:r>
              <a:rPr lang="en-US" sz="2400" dirty="0"/>
              <a:t>straight allocations </a:t>
            </a:r>
            <a:r>
              <a:rPr lang="en-US" sz="2400" dirty="0" smtClean="0"/>
              <a:t>are being used where </a:t>
            </a:r>
            <a:r>
              <a:rPr lang="en-US" sz="2400" dirty="0"/>
              <a:t>all schools receive the same </a:t>
            </a:r>
            <a:r>
              <a:rPr lang="en-US" sz="2400" dirty="0" smtClean="0"/>
              <a:t>PPA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3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977" y="2286000"/>
            <a:ext cx="7656512" cy="320040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sz="2000" dirty="0" smtClean="0"/>
              <a:t>As usual, the allocations to schools are based on the low-income student count per the Attendance / Eligibility Guidance.  With CEP schools, the low income count is your DC number.</a:t>
            </a:r>
          </a:p>
          <a:p>
            <a:r>
              <a:rPr lang="en-US" sz="2000" dirty="0" smtClean="0"/>
              <a:t>If rankings change, you will need to send a spreadsheet with the new rank orders based on the DC numbers to myself and Leah Johnston: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bjoseph@alsde.edu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ljohnston@alsde.edu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7203440" cy="1143000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Within-district allocations for: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768000"/>
              </p:ext>
            </p:extLst>
          </p:nvPr>
        </p:nvGraphicFramePr>
        <p:xfrm>
          <a:off x="1320262" y="2667000"/>
          <a:ext cx="6229349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A495-6A32-4399-8D03-FEC0B44BC4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85" y="1325333"/>
            <a:ext cx="7644775" cy="5361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</a:rPr>
              <a:t>Things to Think About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025" y="2362200"/>
            <a:ext cx="7644775" cy="327660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Financial status of each school in your district</a:t>
            </a:r>
          </a:p>
          <a:p>
            <a:r>
              <a:rPr lang="en-US" sz="1800" dirty="0"/>
              <a:t>Breakfast and Lunch participation</a:t>
            </a:r>
          </a:p>
          <a:p>
            <a:r>
              <a:rPr lang="en-US" sz="1800" dirty="0"/>
              <a:t>Anticipated level of Federal Reimbursement</a:t>
            </a:r>
          </a:p>
          <a:p>
            <a:r>
              <a:rPr lang="en-US" sz="1800" dirty="0"/>
              <a:t>Are Non-Federal resources available?</a:t>
            </a:r>
          </a:p>
          <a:p>
            <a:r>
              <a:rPr lang="en-US" sz="1800" dirty="0"/>
              <a:t>Is school meal application data used to distribute other sources of funding? (Title I, E-rate, Accountability, State, Local, etc</a:t>
            </a:r>
            <a:r>
              <a:rPr lang="en-US" sz="1800" dirty="0" smtClean="0"/>
              <a:t>.)</a:t>
            </a:r>
          </a:p>
          <a:p>
            <a:r>
              <a:rPr lang="en-US" sz="1800" dirty="0" smtClean="0"/>
              <a:t>How CEP could affect Title I Within </a:t>
            </a:r>
            <a:r>
              <a:rPr lang="en-US" sz="1800" dirty="0"/>
              <a:t>D</a:t>
            </a:r>
            <a:r>
              <a:rPr lang="en-US" sz="1800" dirty="0" smtClean="0"/>
              <a:t>istrict </a:t>
            </a:r>
            <a:r>
              <a:rPr lang="en-US" sz="1800" dirty="0"/>
              <a:t>R</a:t>
            </a:r>
            <a:r>
              <a:rPr lang="en-US" sz="1800" dirty="0" smtClean="0"/>
              <a:t>ankings of schools</a:t>
            </a:r>
          </a:p>
          <a:p>
            <a:r>
              <a:rPr lang="en-US" sz="1800" dirty="0" smtClean="0"/>
              <a:t>Per Pupil Allocations (PPA) in districts that have multiple schools at 100% poverty after the multiplier is used</a:t>
            </a:r>
            <a:endParaRPr lang="en-US" sz="18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82E8-15D8-4612-AF4B-7B8835ED52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815-EB63-4980-81D9-481946388E5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05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85" y="1325333"/>
            <a:ext cx="7644775" cy="5973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</a:rPr>
              <a:t>Benefits of CEP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84" y="2514600"/>
            <a:ext cx="7644775" cy="2820761"/>
          </a:xfrm>
        </p:spPr>
        <p:txBody>
          <a:bodyPr/>
          <a:lstStyle/>
          <a:p>
            <a:r>
              <a:rPr lang="en-US" sz="1800" dirty="0"/>
              <a:t>Increases access to school meals for children in high poverty areas</a:t>
            </a:r>
          </a:p>
          <a:p>
            <a:r>
              <a:rPr lang="en-US" sz="1800" dirty="0"/>
              <a:t>No household applications</a:t>
            </a:r>
          </a:p>
          <a:p>
            <a:r>
              <a:rPr lang="en-US" sz="1800" dirty="0"/>
              <a:t>Reduces the burden of verification</a:t>
            </a:r>
          </a:p>
          <a:p>
            <a:r>
              <a:rPr lang="en-US" sz="1800" dirty="0"/>
              <a:t>Compared to other special provisions: no base year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95D6-7646-402D-AA73-A8231A05B8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815-EB63-4980-81D9-481946388E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743200"/>
            <a:ext cx="6798736" cy="3444997"/>
          </a:xfrm>
        </p:spPr>
        <p:txBody>
          <a:bodyPr/>
          <a:lstStyle/>
          <a:p>
            <a:r>
              <a:rPr lang="en-US" dirty="0" smtClean="0"/>
              <a:t>31 School Districts participated in 2014-2015</a:t>
            </a:r>
          </a:p>
          <a:p>
            <a:r>
              <a:rPr lang="en-US" dirty="0" smtClean="0"/>
              <a:t>36 School Districts participating in 2015-2016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800" y="762000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</a:rPr>
              <a:t>What is the eligibility threshold for participation in CEP?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800" y="2895600"/>
            <a:ext cx="6686550" cy="2833217"/>
          </a:xfrm>
        </p:spPr>
        <p:txBody>
          <a:bodyPr/>
          <a:lstStyle/>
          <a:p>
            <a:r>
              <a:rPr lang="en-US" sz="1800" dirty="0"/>
              <a:t>Percentage</a:t>
            </a:r>
            <a:r>
              <a:rPr lang="en-US" dirty="0" smtClean="0"/>
              <a:t> </a:t>
            </a:r>
            <a:r>
              <a:rPr lang="en-US" sz="1800" dirty="0"/>
              <a:t>of identified students must be at least 40% of enrollment</a:t>
            </a:r>
          </a:p>
          <a:p>
            <a:r>
              <a:rPr lang="en-US" sz="1800" dirty="0"/>
              <a:t>Eligibility is determined for an entire LEA, a group of schools within an LEA, or a single school within an LEA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375F-97FE-436F-B3D8-F08E9A7767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815-EB63-4980-81D9-481946388E5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34" y="1295400"/>
            <a:ext cx="7271567" cy="4646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 smtClean="0">
                <a:effectLst/>
              </a:rPr>
              <a:t>Identified Students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5483"/>
            <a:ext cx="7647236" cy="3714750"/>
          </a:xfrm>
        </p:spPr>
        <p:txBody>
          <a:bodyPr>
            <a:normAutofit/>
          </a:bodyPr>
          <a:lstStyle/>
          <a:p>
            <a:pPr>
              <a:spcBef>
                <a:spcPts val="435"/>
              </a:spcBef>
              <a:defRPr/>
            </a:pPr>
            <a:r>
              <a:rPr lang="en-US" sz="1800" dirty="0"/>
              <a:t>Identified students are defined as the students certified for free meals without the use of a household application. </a:t>
            </a:r>
          </a:p>
          <a:p>
            <a:r>
              <a:rPr lang="en-US" sz="1800" dirty="0"/>
              <a:t>By definition this includes students directly certified through SNAP, TANF and Foster participation as well as Homeless, Head Start, Pre-K, Even Start, Migrant and Runaway students. </a:t>
            </a:r>
          </a:p>
          <a:p>
            <a:pPr lvl="1"/>
            <a:r>
              <a:rPr lang="en-US" sz="1800" dirty="0"/>
              <a:t>Identified Students are NOT the same as your Free &amp; Reduced Eligibility numbers. </a:t>
            </a:r>
            <a:endParaRPr lang="en-US" sz="1800" dirty="0" smtClean="0"/>
          </a:p>
          <a:p>
            <a:pPr lvl="1"/>
            <a:r>
              <a:rPr lang="en-US" sz="1800" dirty="0" smtClean="0"/>
              <a:t>Identified </a:t>
            </a:r>
            <a:r>
              <a:rPr lang="en-US" sz="1800" dirty="0"/>
              <a:t>Students are NOT those that were certified for free or reduced meals on a Household Eligibility Application </a:t>
            </a:r>
          </a:p>
          <a:p>
            <a:pPr lvl="1"/>
            <a:endParaRPr lang="en-US" sz="1425" dirty="0"/>
          </a:p>
          <a:p>
            <a:pPr>
              <a:spcBef>
                <a:spcPts val="435"/>
              </a:spcBef>
              <a:defRPr/>
            </a:pPr>
            <a:endParaRPr lang="en-US" dirty="0"/>
          </a:p>
          <a:p>
            <a:pPr marL="617220" lvl="2">
              <a:spcBef>
                <a:spcPts val="278"/>
              </a:spcBef>
              <a:buClr>
                <a:schemeClr val="accent1">
                  <a:tint val="60000"/>
                </a:schemeClr>
              </a:buClr>
              <a:buNone/>
              <a:defRPr/>
            </a:pPr>
            <a:endParaRPr lang="en-US" dirty="0" smtClean="0"/>
          </a:p>
          <a:p>
            <a:pPr marL="411480" lvl="1">
              <a:spcBef>
                <a:spcPts val="278"/>
              </a:spcBef>
              <a:buFont typeface="Wingdings 2"/>
              <a:buChar char=""/>
              <a:defRPr/>
            </a:pPr>
            <a:endParaRPr lang="en-US" dirty="0" smtClean="0"/>
          </a:p>
          <a:p>
            <a:pPr marL="411480" lvl="1">
              <a:spcBef>
                <a:spcPts val="278"/>
              </a:spcBef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E9E6-721E-446F-9BA8-7044C7CA3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EF369-C8B4-49A9-8558-32571F36A59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188" y="1371600"/>
            <a:ext cx="6683765" cy="39659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/>
              </a:rPr>
              <a:t>What Do You Need to Know?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82" y="2743200"/>
            <a:ext cx="7644775" cy="2833217"/>
          </a:xfrm>
        </p:spPr>
        <p:txBody>
          <a:bodyPr>
            <a:normAutofit/>
          </a:bodyPr>
          <a:lstStyle/>
          <a:p>
            <a:r>
              <a:rPr lang="en-US" sz="1800" dirty="0"/>
              <a:t>If you choose to participate in CEP</a:t>
            </a:r>
          </a:p>
          <a:p>
            <a:pPr lvl="1"/>
            <a:r>
              <a:rPr lang="en-US" sz="1800" dirty="0" smtClean="0"/>
              <a:t>All </a:t>
            </a:r>
            <a:r>
              <a:rPr lang="en-US" sz="1800" dirty="0"/>
              <a:t>schools participating in CEP must serve </a:t>
            </a:r>
            <a:r>
              <a:rPr lang="en-US" sz="1800" b="1" dirty="0"/>
              <a:t>breakfast</a:t>
            </a:r>
            <a:r>
              <a:rPr lang="en-US" sz="1800" dirty="0"/>
              <a:t> and </a:t>
            </a:r>
            <a:r>
              <a:rPr lang="en-US" sz="1800" b="1" dirty="0"/>
              <a:t>lunch</a:t>
            </a:r>
            <a:r>
              <a:rPr lang="en-US" sz="1800" dirty="0"/>
              <a:t> to all students at no charge</a:t>
            </a:r>
          </a:p>
          <a:p>
            <a:pPr lvl="1"/>
            <a:r>
              <a:rPr lang="en-US" sz="1800" dirty="0"/>
              <a:t>All schools participating in CEP will not collect USDA Income Applications</a:t>
            </a:r>
          </a:p>
          <a:p>
            <a:pPr lvl="1"/>
            <a:r>
              <a:rPr lang="en-US" sz="1800" dirty="0"/>
              <a:t>Any financial loss must be reimbursed using non-federal funds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4799-F931-4C91-B0D0-FDCBD6790F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815-EB63-4980-81D9-481946388E5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237" y="1455764"/>
            <a:ext cx="6686549" cy="5238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</a:rPr>
              <a:t>What is the Multiplier?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125" y="2362200"/>
            <a:ext cx="7644774" cy="283321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Analysis showed that on average for every 10 identified students there were 6 more students certified based on an income application </a:t>
            </a:r>
          </a:p>
          <a:p>
            <a:endParaRPr lang="en-US" sz="1800" dirty="0"/>
          </a:p>
          <a:p>
            <a:r>
              <a:rPr lang="en-US" sz="1800" dirty="0"/>
              <a:t>If you multiply the identified student percentage by 1.6 you are approximating the free and reduced price percentage</a:t>
            </a:r>
          </a:p>
          <a:p>
            <a:endParaRPr lang="en-US" sz="1800" dirty="0"/>
          </a:p>
          <a:p>
            <a:r>
              <a:rPr lang="en-US" sz="1800" dirty="0"/>
              <a:t>Based on USDA regulations, the multiplier can change each year and can fluctuate between 1.6 and 1.3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54D6-E498-4E37-8CE3-8CEC404533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815-EB63-4980-81D9-481946388E5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059166" y="1392102"/>
            <a:ext cx="7330466" cy="6186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</a:rPr>
              <a:t>Multiplier/Reimbursements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900780" y="2367472"/>
            <a:ext cx="7647237" cy="3714750"/>
          </a:xfrm>
        </p:spPr>
        <p:txBody>
          <a:bodyPr>
            <a:normAutofit/>
          </a:bodyPr>
          <a:lstStyle/>
          <a:p>
            <a:r>
              <a:rPr lang="en-US" sz="1800" dirty="0"/>
              <a:t>The percentage of identified students as of April 1</a:t>
            </a:r>
            <a:r>
              <a:rPr lang="en-US" sz="1800" baseline="30000" dirty="0"/>
              <a:t>st</a:t>
            </a:r>
            <a:r>
              <a:rPr lang="en-US" sz="1800" dirty="0"/>
              <a:t> of the prior year is multiplied by 1.6 to determine the percentage of meals reimbursed at the federal free rate.</a:t>
            </a:r>
          </a:p>
          <a:p>
            <a:endParaRPr lang="en-US" sz="1800" dirty="0"/>
          </a:p>
          <a:p>
            <a:r>
              <a:rPr lang="en-US" sz="1800" dirty="0"/>
              <a:t>The remaining percentage of meals not covered under the provision will be reimbursed at the federal paid rate. </a:t>
            </a:r>
          </a:p>
          <a:p>
            <a:endParaRPr lang="en-US" sz="1800" dirty="0"/>
          </a:p>
          <a:p>
            <a:r>
              <a:rPr lang="en-US" sz="1800" dirty="0"/>
              <a:t>Any meal costs in excess of the total federal reimbursement must be covered through non-federal sources. </a:t>
            </a:r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3D2-F84F-4C62-AD1A-EAC7AF2F31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0BBBD-3A09-4B3E-BEA5-27FF2FB387B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7486</TotalTime>
  <Words>1282</Words>
  <Application>Microsoft Office PowerPoint</Application>
  <PresentationFormat>On-screen Show (4:3)</PresentationFormat>
  <Paragraphs>171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Garamond</vt:lpstr>
      <vt:lpstr>Times New Roman</vt:lpstr>
      <vt:lpstr>Wingdings</vt:lpstr>
      <vt:lpstr>Wingdings 2</vt:lpstr>
      <vt:lpstr>Wingdings 3</vt:lpstr>
      <vt:lpstr>Organic</vt:lpstr>
      <vt:lpstr>Community      Eligibility               Provision</vt:lpstr>
      <vt:lpstr>What is the Community Eligibility Provision (CEP)?</vt:lpstr>
      <vt:lpstr>Benefits of CEP</vt:lpstr>
      <vt:lpstr>District Participation</vt:lpstr>
      <vt:lpstr>What is the eligibility threshold for participation in CEP?</vt:lpstr>
      <vt:lpstr>Identified Students </vt:lpstr>
      <vt:lpstr>What Do You Need to Know?</vt:lpstr>
      <vt:lpstr>What is the Multiplier?</vt:lpstr>
      <vt:lpstr>Multiplier/Reimbursements</vt:lpstr>
      <vt:lpstr>CEP Claiming Percentages</vt:lpstr>
      <vt:lpstr>Intersection Between Title I, Part A and CEP</vt:lpstr>
      <vt:lpstr>Determining Poverty Rates</vt:lpstr>
      <vt:lpstr>Alabama is Using Option 1</vt:lpstr>
      <vt:lpstr>PowerPoint Presentation</vt:lpstr>
      <vt:lpstr>Within-district allocation CEP and Non-CEP schools Option 1</vt:lpstr>
      <vt:lpstr>Within-district allocation CEP and Non-CEP schools Option 1 </vt:lpstr>
      <vt:lpstr>eGAP Enhancements for CEP</vt:lpstr>
      <vt:lpstr>PowerPoint Presentation</vt:lpstr>
      <vt:lpstr>PowerPoint Presentation</vt:lpstr>
      <vt:lpstr>PowerPoint Presentation</vt:lpstr>
      <vt:lpstr>PowerPoint Presentation</vt:lpstr>
      <vt:lpstr>Schools with 100% Poverty</vt:lpstr>
      <vt:lpstr>PowerPoint Presentation</vt:lpstr>
      <vt:lpstr>Reminders</vt:lpstr>
      <vt:lpstr>Within-district allocations for:</vt:lpstr>
      <vt:lpstr>Things to Think About</vt:lpstr>
      <vt:lpstr>PowerPoint Presentation</vt:lpstr>
    </vt:vector>
  </TitlesOfParts>
  <Company>ALSDE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Federal Program Coordinators Orientation</dc:title>
  <dc:creator>dstone</dc:creator>
  <cp:lastModifiedBy>Reddick Joslyn</cp:lastModifiedBy>
  <cp:revision>507</cp:revision>
  <cp:lastPrinted>2015-08-27T15:15:33Z</cp:lastPrinted>
  <dcterms:created xsi:type="dcterms:W3CDTF">2008-06-03T13:53:43Z</dcterms:created>
  <dcterms:modified xsi:type="dcterms:W3CDTF">2015-09-10T13:01:09Z</dcterms:modified>
</cp:coreProperties>
</file>